
<file path=[Content_Types].xml><?xml version="1.0" encoding="utf-8"?>
<Types xmlns="http://schemas.openxmlformats.org/package/2006/content-types">
  <Default Extension="bin" ContentType="application/vnd.openxmlformats-officedocument.oleObject"/>
  <Default Extension="png" ContentType="image/png"/>
  <Default Extension="rels" ContentType="application/vnd.openxmlformats-package.relationships+xml"/>
  <Default Extension="ti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464" r:id="rId2"/>
    <p:sldId id="505" r:id="rId3"/>
    <p:sldId id="506" r:id="rId4"/>
    <p:sldId id="513" r:id="rId5"/>
    <p:sldId id="508" r:id="rId6"/>
    <p:sldId id="511" r:id="rId7"/>
    <p:sldId id="509" r:id="rId8"/>
    <p:sldId id="514" r:id="rId9"/>
    <p:sldId id="510" r:id="rId10"/>
    <p:sldId id="538" r:id="rId11"/>
    <p:sldId id="537" r:id="rId12"/>
    <p:sldId id="512" r:id="rId13"/>
    <p:sldId id="553" r:id="rId14"/>
    <p:sldId id="541" r:id="rId15"/>
    <p:sldId id="516" r:id="rId16"/>
    <p:sldId id="517" r:id="rId17"/>
    <p:sldId id="535" r:id="rId18"/>
    <p:sldId id="532" r:id="rId19"/>
    <p:sldId id="543" r:id="rId20"/>
    <p:sldId id="534" r:id="rId21"/>
    <p:sldId id="544" r:id="rId22"/>
    <p:sldId id="545" r:id="rId23"/>
    <p:sldId id="548" r:id="rId24"/>
    <p:sldId id="549" r:id="rId25"/>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5" pos="3839">
          <p15:clr>
            <a:srgbClr val="A4A3A4"/>
          </p15:clr>
        </p15:guide>
        <p15:guide id="6" pos="100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7" autoAdjust="0"/>
    <p:restoredTop sz="94660"/>
  </p:normalViewPr>
  <p:slideViewPr>
    <p:cSldViewPr showGuides="1">
      <p:cViewPr varScale="1">
        <p:scale>
          <a:sx n="74" d="100"/>
          <a:sy n="74" d="100"/>
        </p:scale>
        <p:origin x="376" y="56"/>
      </p:cViewPr>
      <p:guideLst>
        <p:guide orient="horz" pos="2160"/>
        <p:guide pos="3839"/>
        <p:guide pos="1007"/>
      </p:guideLst>
    </p:cSldViewPr>
  </p:slideViewPr>
  <p:notesTextViewPr>
    <p:cViewPr>
      <p:scale>
        <a:sx n="1" d="1"/>
        <a:sy n="1" d="1"/>
      </p:scale>
      <p:origin x="0" y="0"/>
    </p:cViewPr>
  </p:notesTextViewPr>
  <p:notesViewPr>
    <p:cSldViewPr showGuides="1">
      <p:cViewPr varScale="1">
        <p:scale>
          <a:sx n="63" d="100"/>
          <a:sy n="63" d="100"/>
        </p:scale>
        <p:origin x="283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DB7646E-8811-423A-9C42-2CBFADA00A96}" type="datetimeFigureOut">
              <a:rPr lang="en-US" smtClean="0"/>
              <a:t>12/9/2025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360E59-1627-4404-ACC5-51C744AB0F27}" type="slidenum">
              <a:rPr lang="en-US" smtClean="0"/>
              <a:t>‹#›</a:t>
            </a:fld>
            <a:endParaRPr lang="en-US"/>
          </a:p>
        </p:txBody>
      </p:sp>
    </p:spTree>
    <p:extLst>
      <p:ext uri="{BB962C8B-B14F-4D97-AF65-F5344CB8AC3E}">
        <p14:creationId xmlns:p14="http://schemas.microsoft.com/office/powerpoint/2010/main" val="5162254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1"/>
                </a:solidFill>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1"/>
                </a:solidFill>
              </a:defRPr>
            </a:lvl1pPr>
          </a:lstStyle>
          <a:p>
            <a:fld id="{D677E230-58DD-43ED-96A1-552DDAB53532}" type="datetimeFigureOut">
              <a:rPr lang="en-US" smtClean="0"/>
              <a:pPr/>
              <a:t>12/9/2025</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1"/>
                </a:solidFill>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1"/>
                </a:solidFill>
              </a:defRPr>
            </a:lvl1pPr>
          </a:lstStyle>
          <a:p>
            <a:fld id="{841221E5-7225-48EB-A4EE-420E7BFCF705}" type="slidenum">
              <a:rPr lang="en-US" smtClean="0"/>
              <a:pPr/>
              <a:t>‹#›</a:t>
            </a:fld>
            <a:endParaRPr lang="en-US"/>
          </a:p>
        </p:txBody>
      </p:sp>
    </p:spTree>
    <p:extLst>
      <p:ext uri="{BB962C8B-B14F-4D97-AF65-F5344CB8AC3E}">
        <p14:creationId xmlns:p14="http://schemas.microsoft.com/office/powerpoint/2010/main" val="1556669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bwMode="ltGray">
          <a:xfrm>
            <a:off x="11579384"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bwMode="gray">
          <a:xfrm>
            <a:off x="11274663" y="5638800"/>
            <a:ext cx="304721"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0" name="Rectangle 9"/>
          <p:cNvSpPr/>
          <p:nvPr/>
        </p:nvSpPr>
        <p:spPr bwMode="ltGray">
          <a:xfrm>
            <a:off x="121888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1" name="Rectangle 10"/>
          <p:cNvSpPr/>
          <p:nvPr/>
        </p:nvSpPr>
        <p:spPr bwMode="gray">
          <a:xfrm>
            <a:off x="0" y="0"/>
            <a:ext cx="1218883"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2" name="Rectangle 11"/>
          <p:cNvSpPr/>
          <p:nvPr/>
        </p:nvSpPr>
        <p:spPr bwMode="ltGray">
          <a:xfrm>
            <a:off x="0" y="5638800"/>
            <a:ext cx="12188825"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13" name="Straight Connector 12"/>
          <p:cNvCxnSpPr/>
          <p:nvPr/>
        </p:nvCxnSpPr>
        <p:spPr bwMode="white">
          <a:xfrm>
            <a:off x="11573293"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bwMode="black">
          <a:xfrm>
            <a:off x="0" y="5643132"/>
            <a:ext cx="12161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15" name="Straight Connector 14"/>
          <p:cNvCxnSpPr/>
          <p:nvPr/>
        </p:nvCxnSpPr>
        <p:spPr bwMode="white">
          <a:xfrm>
            <a:off x="121888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0" y="5631204"/>
            <a:ext cx="18283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462" y="6032500"/>
            <a:ext cx="593189"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p:spPr>
        <p:txBody>
          <a:bodyPr vert="horz" wrap="square" lIns="121899" tIns="60949" rIns="121899" bIns="60949" numCol="1" anchor="t" anchorCtr="0" compatLnSpc="1">
            <a:prstTxWarp prst="textNoShape">
              <a:avLst/>
            </a:prstTxWarp>
          </a:bodyPr>
          <a:lstStyle/>
          <a:p>
            <a:endParaRPr/>
          </a:p>
        </p:txBody>
      </p:sp>
      <p:sp>
        <p:nvSpPr>
          <p:cNvPr id="2" name="Title 1"/>
          <p:cNvSpPr>
            <a:spLocks noGrp="1"/>
          </p:cNvSpPr>
          <p:nvPr>
            <p:ph type="ctrTitle"/>
          </p:nvPr>
        </p:nvSpPr>
        <p:spPr>
          <a:xfrm>
            <a:off x="2428669" y="1600200"/>
            <a:ext cx="8329031" cy="2680127"/>
          </a:xfrm>
        </p:spPr>
        <p:txBody>
          <a:bodyPr>
            <a:noAutofit/>
          </a:bodyPr>
          <a:lstStyle>
            <a:lvl1pPr>
              <a:defRPr sz="5400"/>
            </a:lvl1pPr>
          </a:lstStyle>
          <a:p>
            <a:r>
              <a:rPr lang="en-US"/>
              <a:t>Click to edit Master title style</a:t>
            </a:r>
            <a:endParaRPr/>
          </a:p>
        </p:txBody>
      </p:sp>
      <p:sp>
        <p:nvSpPr>
          <p:cNvPr id="3" name="Subtitle 2"/>
          <p:cNvSpPr>
            <a:spLocks noGrp="1"/>
          </p:cNvSpPr>
          <p:nvPr>
            <p:ph type="subTitle" idx="1"/>
          </p:nvPr>
        </p:nvSpPr>
        <p:spPr>
          <a:xfrm>
            <a:off x="2428669" y="4344915"/>
            <a:ext cx="7516442"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lvl1pPr>
              <a:defRPr baseline="0">
                <a:solidFill>
                  <a:schemeClr val="tx2"/>
                </a:solidFill>
              </a:defRPr>
            </a:lvl1pPr>
          </a:lstStyle>
          <a:p>
            <a:fld id="{C2C6F8EA-316C-41DE-B9A4-EDCC3A85ED9A}" type="datetimeFigureOut">
              <a:rPr lang="en-US" smtClean="0"/>
              <a:pPr/>
              <a:t>12/9/2025</a:t>
            </a:fld>
            <a:endParaRPr lang="en-US" dirty="0"/>
          </a:p>
        </p:txBody>
      </p:sp>
      <p:sp>
        <p:nvSpPr>
          <p:cNvPr id="5" name="Footer Placeholder 4"/>
          <p:cNvSpPr>
            <a:spLocks noGrp="1"/>
          </p:cNvSpPr>
          <p:nvPr>
            <p:ph type="ftr" sz="quarter" idx="11"/>
          </p:nvPr>
        </p:nvSpPr>
        <p:spPr/>
        <p:txBody>
          <a:bodyPr/>
          <a:lstStyle>
            <a:lvl1pPr>
              <a:defRPr baseline="0">
                <a:solidFill>
                  <a:schemeClr val="tx2"/>
                </a:solidFill>
              </a:defRPr>
            </a:lvl1pPr>
          </a:lstStyle>
          <a:p>
            <a:r>
              <a:rPr lang="en-US"/>
              <a:t>Add a footer</a:t>
            </a:r>
            <a:endParaRPr lang="en-US" dirty="0"/>
          </a:p>
        </p:txBody>
      </p:sp>
      <p:sp>
        <p:nvSpPr>
          <p:cNvPr id="6" name="Slide Number Placeholder 5"/>
          <p:cNvSpPr>
            <a:spLocks noGrp="1"/>
          </p:cNvSpPr>
          <p:nvPr>
            <p:ph type="sldNum" sz="quarter" idx="12"/>
          </p:nvPr>
        </p:nvSpPr>
        <p:spPr>
          <a:xfrm>
            <a:off x="10666412" y="6356351"/>
            <a:ext cx="609441" cy="365125"/>
          </a:xfrm>
        </p:spPr>
        <p:txBody>
          <a:bodyPr/>
          <a:lstStyle>
            <a:lvl1pPr>
              <a:defRPr baseline="0">
                <a:solidFill>
                  <a:schemeClr val="tx2"/>
                </a:solidFill>
              </a:defRPr>
            </a:lvl1pPr>
          </a:lstStyle>
          <a:p>
            <a:fld id="{7DC1BBB0-96F0-4077-A278-0F3FB5C104D3}" type="slidenum">
              <a:rPr lang="en-US" smtClean="0"/>
              <a:pPr/>
              <a:t>‹#›</a:t>
            </a:fld>
            <a:endParaRPr lang="en-US"/>
          </a:p>
        </p:txBody>
      </p:sp>
    </p:spTree>
    <p:extLst>
      <p:ext uri="{BB962C8B-B14F-4D97-AF65-F5344CB8AC3E}">
        <p14:creationId xmlns:p14="http://schemas.microsoft.com/office/powerpoint/2010/main" val="3817955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C2C6F8EA-316C-41DE-B9A4-EDCC3A85ED9A}" type="datetimeFigureOut">
              <a:rPr lang="en-US"/>
              <a:t>12/9/2025</a:t>
            </a:fld>
            <a:endParaRPr/>
          </a:p>
        </p:txBody>
      </p:sp>
      <p:sp>
        <p:nvSpPr>
          <p:cNvPr id="5" name="Footer Placeholder 4"/>
          <p:cNvSpPr>
            <a:spLocks noGrp="1"/>
          </p:cNvSpPr>
          <p:nvPr>
            <p:ph type="ftr" sz="quarter" idx="11"/>
          </p:nvPr>
        </p:nvSpPr>
        <p:spPr/>
        <p:txBody>
          <a:bodyPr/>
          <a:lstStyle/>
          <a:p>
            <a:r>
              <a:rPr lang="en-US" dirty="0"/>
              <a:t>Add a footer</a:t>
            </a:r>
            <a:endParaRPr dirty="0"/>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040880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black">
          <a:xfrm>
            <a:off x="11884104"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bwMode="ltGray">
          <a:xfrm>
            <a:off x="61714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bwMode="gray">
          <a:xfrm>
            <a:off x="0" y="0"/>
            <a:ext cx="609441"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0" name="Rectangle 9"/>
          <p:cNvSpPr/>
          <p:nvPr/>
        </p:nvSpPr>
        <p:spPr bwMode="black">
          <a:xfrm>
            <a:off x="617143" y="736219"/>
            <a:ext cx="609441"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bwMode="white">
          <a:xfrm>
            <a:off x="617143" y="7362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143" y="13458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095" y="898102"/>
            <a:ext cx="336023"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a:p>
        </p:txBody>
      </p:sp>
      <p:cxnSp>
        <p:nvCxnSpPr>
          <p:cNvPr id="14" name="Straight Connector 13"/>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599612" y="685800"/>
            <a:ext cx="1787526"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598613" y="685800"/>
            <a:ext cx="7848599" cy="54864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C2C6F8EA-316C-41DE-B9A4-EDCC3A85ED9A}" type="datetimeFigureOut">
              <a:rPr lang="en-US"/>
              <a:t>12/9/2025</a:t>
            </a:fld>
            <a:endParaRPr/>
          </a:p>
        </p:txBody>
      </p:sp>
      <p:sp>
        <p:nvSpPr>
          <p:cNvPr id="5" name="Footer Placeholder 4"/>
          <p:cNvSpPr>
            <a:spLocks noGrp="1"/>
          </p:cNvSpPr>
          <p:nvPr>
            <p:ph type="ftr" sz="quarter" idx="11"/>
          </p:nvPr>
        </p:nvSpPr>
        <p:spPr/>
        <p:txBody>
          <a:bodyPr/>
          <a:lstStyle/>
          <a:p>
            <a:r>
              <a:rPr lang="en-US" dirty="0"/>
              <a:t>Add a footer</a:t>
            </a:r>
            <a:endParaRPr dirty="0"/>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612817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C2C6F8EA-316C-41DE-B9A4-EDCC3A85ED9A}" type="datetimeFigureOut">
              <a:rPr lang="en-US"/>
              <a:t>12/9/2025</a:t>
            </a:fld>
            <a:endParaRPr dirty="0"/>
          </a:p>
        </p:txBody>
      </p:sp>
      <p:sp>
        <p:nvSpPr>
          <p:cNvPr id="5" name="Footer Placeholder 4"/>
          <p:cNvSpPr>
            <a:spLocks noGrp="1"/>
          </p:cNvSpPr>
          <p:nvPr>
            <p:ph type="ftr" sz="quarter" idx="11"/>
          </p:nvPr>
        </p:nvSpPr>
        <p:spPr/>
        <p:txBody>
          <a:bodyPr/>
          <a:lstStyle/>
          <a:p>
            <a:r>
              <a:rPr lang="en-US" dirty="0"/>
              <a:t>Add a footer</a:t>
            </a:r>
            <a:endParaRPr dirty="0"/>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185532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bwMode="black">
          <a:xfrm>
            <a:off x="11579384"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0" name="Rectangle 19"/>
          <p:cNvSpPr/>
          <p:nvPr/>
        </p:nvSpPr>
        <p:spPr bwMode="gray">
          <a:xfrm>
            <a:off x="11274663" y="5638800"/>
            <a:ext cx="304721"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4" name="Rectangle 23"/>
          <p:cNvSpPr/>
          <p:nvPr/>
        </p:nvSpPr>
        <p:spPr bwMode="gray">
          <a:xfrm>
            <a:off x="1216152"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1" name="Rectangle 20"/>
          <p:cNvSpPr/>
          <p:nvPr/>
        </p:nvSpPr>
        <p:spPr bwMode="ltGray">
          <a:xfrm>
            <a:off x="0" y="5638800"/>
            <a:ext cx="12188825"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22" name="Straight Connector 21"/>
          <p:cNvCxnSpPr/>
          <p:nvPr/>
        </p:nvCxnSpPr>
        <p:spPr bwMode="white">
          <a:xfrm>
            <a:off x="11573293"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bwMode="black">
          <a:xfrm>
            <a:off x="0" y="5643132"/>
            <a:ext cx="12161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8" name="Pi"/>
          <p:cNvSpPr>
            <a:spLocks/>
          </p:cNvSpPr>
          <p:nvPr/>
        </p:nvSpPr>
        <p:spPr bwMode="white">
          <a:xfrm>
            <a:off x="276462" y="6032500"/>
            <a:ext cx="593189"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p:spPr>
        <p:txBody>
          <a:bodyPr vert="horz" wrap="square" lIns="121899" tIns="60949" rIns="121899" bIns="60949" numCol="1" anchor="t" anchorCtr="0" compatLnSpc="1">
            <a:prstTxWarp prst="textNoShape">
              <a:avLst/>
            </a:prstTxWarp>
          </a:bodyPr>
          <a:lstStyle/>
          <a:p>
            <a:endParaRPr/>
          </a:p>
        </p:txBody>
      </p:sp>
      <p:cxnSp>
        <p:nvCxnSpPr>
          <p:cNvPr id="23" name="Straight Connector 22"/>
          <p:cNvCxnSpPr/>
          <p:nvPr/>
        </p:nvCxnSpPr>
        <p:spPr bwMode="white">
          <a:xfrm>
            <a:off x="1216152"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bwMode="black">
          <a:xfrm>
            <a:off x="11579384" y="0"/>
            <a:ext cx="609441"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7" name="Rectangle 26"/>
          <p:cNvSpPr/>
          <p:nvPr/>
        </p:nvSpPr>
        <p:spPr bwMode="gray">
          <a:xfrm>
            <a:off x="11274663" y="0"/>
            <a:ext cx="304721"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8" name="Rectangle 27"/>
          <p:cNvSpPr/>
          <p:nvPr/>
        </p:nvSpPr>
        <p:spPr bwMode="gray">
          <a:xfrm>
            <a:off x="1218883" y="0"/>
            <a:ext cx="609441"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9" name="Rectangle 28"/>
          <p:cNvSpPr/>
          <p:nvPr/>
        </p:nvSpPr>
        <p:spPr>
          <a:xfrm>
            <a:off x="-2" y="0"/>
            <a:ext cx="1218883"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30" name="Rectangle 29"/>
          <p:cNvSpPr/>
          <p:nvPr/>
        </p:nvSpPr>
        <p:spPr bwMode="ltGray">
          <a:xfrm>
            <a:off x="0" y="0"/>
            <a:ext cx="12188825"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31" name="Straight Connector 30"/>
          <p:cNvCxnSpPr/>
          <p:nvPr/>
        </p:nvCxnSpPr>
        <p:spPr bwMode="white">
          <a:xfrm>
            <a:off x="11573293"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bwMode="black">
          <a:xfrm>
            <a:off x="0" y="0"/>
            <a:ext cx="1216152"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33" name="Straight Connector 32"/>
          <p:cNvCxnSpPr/>
          <p:nvPr/>
        </p:nvCxnSpPr>
        <p:spPr bwMode="white">
          <a:xfrm>
            <a:off x="1218884"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98613" y="1600201"/>
            <a:ext cx="8283272" cy="2654064"/>
          </a:xfrm>
        </p:spPr>
        <p:txBody>
          <a:bodyPr anchor="b">
            <a:normAutofit/>
          </a:bodyPr>
          <a:lstStyle>
            <a:lvl1pPr algn="l">
              <a:defRPr sz="5400" b="0" cap="none" baseline="0"/>
            </a:lvl1pPr>
          </a:lstStyle>
          <a:p>
            <a:r>
              <a:rPr lang="en-US"/>
              <a:t>Click to edit Master title style</a:t>
            </a:r>
            <a:endParaRPr/>
          </a:p>
        </p:txBody>
      </p:sp>
      <p:sp>
        <p:nvSpPr>
          <p:cNvPr id="3" name="Text Placeholder 2"/>
          <p:cNvSpPr>
            <a:spLocks noGrp="1"/>
          </p:cNvSpPr>
          <p:nvPr>
            <p:ph type="body" idx="1"/>
          </p:nvPr>
        </p:nvSpPr>
        <p:spPr>
          <a:xfrm>
            <a:off x="1598613" y="4259996"/>
            <a:ext cx="7264623"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baseline="0">
                <a:solidFill>
                  <a:schemeClr val="tx2"/>
                </a:solidFill>
              </a:defRPr>
            </a:lvl1pPr>
          </a:lstStyle>
          <a:p>
            <a:fld id="{C2C6F8EA-316C-41DE-B9A4-EDCC3A85ED9A}" type="datetimeFigureOut">
              <a:rPr lang="en-US" smtClean="0"/>
              <a:pPr/>
              <a:t>12/9/2025</a:t>
            </a:fld>
            <a:endParaRPr lang="en-US" dirty="0"/>
          </a:p>
        </p:txBody>
      </p:sp>
      <p:sp>
        <p:nvSpPr>
          <p:cNvPr id="5" name="Footer Placeholder 4"/>
          <p:cNvSpPr>
            <a:spLocks noGrp="1"/>
          </p:cNvSpPr>
          <p:nvPr>
            <p:ph type="ftr" sz="quarter" idx="11"/>
          </p:nvPr>
        </p:nvSpPr>
        <p:spPr/>
        <p:txBody>
          <a:bodyPr/>
          <a:lstStyle>
            <a:lvl1pPr>
              <a:defRPr baseline="0">
                <a:solidFill>
                  <a:schemeClr val="tx2"/>
                </a:solidFill>
              </a:defRPr>
            </a:lvl1pPr>
          </a:lstStyle>
          <a:p>
            <a:r>
              <a:rPr lang="en-US"/>
              <a:t>Add a footer</a:t>
            </a:r>
            <a:endParaRPr lang="en-US" dirty="0"/>
          </a:p>
        </p:txBody>
      </p:sp>
      <p:sp>
        <p:nvSpPr>
          <p:cNvPr id="6" name="Slide Number Placeholder 5"/>
          <p:cNvSpPr>
            <a:spLocks noGrp="1"/>
          </p:cNvSpPr>
          <p:nvPr>
            <p:ph type="sldNum" sz="quarter" idx="12"/>
          </p:nvPr>
        </p:nvSpPr>
        <p:spPr>
          <a:xfrm>
            <a:off x="10666571" y="6356351"/>
            <a:ext cx="609441" cy="365125"/>
          </a:xfrm>
        </p:spPr>
        <p:txBody>
          <a:bodyPr/>
          <a:lstStyle>
            <a:lvl1pPr>
              <a:defRPr baseline="0">
                <a:solidFill>
                  <a:schemeClr val="tx2"/>
                </a:solidFill>
              </a:defRPr>
            </a:lvl1pPr>
          </a:lstStyle>
          <a:p>
            <a:fld id="{7DC1BBB0-96F0-4077-A278-0F3FB5C104D3}" type="slidenum">
              <a:rPr lang="en-US" smtClean="0"/>
              <a:pPr/>
              <a:t>‹#›</a:t>
            </a:fld>
            <a:endParaRPr lang="en-US"/>
          </a:p>
        </p:txBody>
      </p:sp>
    </p:spTree>
    <p:extLst>
      <p:ext uri="{BB962C8B-B14F-4D97-AF65-F5344CB8AC3E}">
        <p14:creationId xmlns:p14="http://schemas.microsoft.com/office/powerpoint/2010/main" val="3234467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593436" y="1600200"/>
            <a:ext cx="4814586"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561651" y="1600200"/>
            <a:ext cx="4814586"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C2C6F8EA-316C-41DE-B9A4-EDCC3A85ED9A}" type="datetimeFigureOut">
              <a:rPr lang="en-US"/>
              <a:t>12/9/2025</a:t>
            </a:fld>
            <a:endParaRPr/>
          </a:p>
        </p:txBody>
      </p:sp>
      <p:sp>
        <p:nvSpPr>
          <p:cNvPr id="6" name="Footer Placeholder 5"/>
          <p:cNvSpPr>
            <a:spLocks noGrp="1"/>
          </p:cNvSpPr>
          <p:nvPr>
            <p:ph type="ftr" sz="quarter" idx="11"/>
          </p:nvPr>
        </p:nvSpPr>
        <p:spPr/>
        <p:txBody>
          <a:bodyPr/>
          <a:lstStyle/>
          <a:p>
            <a:r>
              <a:rPr lang="en-US" dirty="0"/>
              <a:t>Add a footer</a:t>
            </a:r>
            <a:endParaRPr dirty="0"/>
          </a:p>
        </p:txBody>
      </p:sp>
      <p:sp>
        <p:nvSpPr>
          <p:cNvPr id="7" name="Slide Number Placeholder 6"/>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1239113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593436" y="1499616"/>
            <a:ext cx="4818888"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93436" y="2514706"/>
            <a:ext cx="4814586"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Text Placeholder 4"/>
          <p:cNvSpPr>
            <a:spLocks noGrp="1"/>
          </p:cNvSpPr>
          <p:nvPr>
            <p:ph type="body" sz="quarter" idx="3"/>
          </p:nvPr>
        </p:nvSpPr>
        <p:spPr>
          <a:xfrm>
            <a:off x="6557349" y="1499616"/>
            <a:ext cx="4818888"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57349" y="2514600"/>
            <a:ext cx="4818888"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C2C6F8EA-316C-41DE-B9A4-EDCC3A85ED9A}" type="datetimeFigureOut">
              <a:rPr lang="en-US"/>
              <a:t>12/9/2025</a:t>
            </a:fld>
            <a:endParaRPr/>
          </a:p>
        </p:txBody>
      </p:sp>
      <p:sp>
        <p:nvSpPr>
          <p:cNvPr id="8" name="Footer Placeholder 7"/>
          <p:cNvSpPr>
            <a:spLocks noGrp="1"/>
          </p:cNvSpPr>
          <p:nvPr>
            <p:ph type="ftr" sz="quarter" idx="11"/>
          </p:nvPr>
        </p:nvSpPr>
        <p:spPr/>
        <p:txBody>
          <a:bodyPr/>
          <a:lstStyle/>
          <a:p>
            <a:r>
              <a:rPr lang="en-US" dirty="0"/>
              <a:t>Add a footer</a:t>
            </a:r>
            <a:endParaRPr dirty="0"/>
          </a:p>
        </p:txBody>
      </p:sp>
      <p:sp>
        <p:nvSpPr>
          <p:cNvPr id="9" name="Slide Number Placeholder 8"/>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138358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C2C6F8EA-316C-41DE-B9A4-EDCC3A85ED9A}" type="datetimeFigureOut">
              <a:rPr lang="en-US"/>
              <a:t>12/9/2025</a:t>
            </a:fld>
            <a:endParaRPr/>
          </a:p>
        </p:txBody>
      </p:sp>
      <p:sp>
        <p:nvSpPr>
          <p:cNvPr id="4" name="Footer Placeholder 3"/>
          <p:cNvSpPr>
            <a:spLocks noGrp="1"/>
          </p:cNvSpPr>
          <p:nvPr>
            <p:ph type="ftr" sz="quarter" idx="11"/>
          </p:nvPr>
        </p:nvSpPr>
        <p:spPr/>
        <p:txBody>
          <a:bodyPr/>
          <a:lstStyle/>
          <a:p>
            <a:r>
              <a:rPr lang="en-US" dirty="0"/>
              <a:t>Add a footer</a:t>
            </a:r>
            <a:endParaRPr dirty="0"/>
          </a:p>
        </p:txBody>
      </p:sp>
      <p:sp>
        <p:nvSpPr>
          <p:cNvPr id="5" name="Slide Number Placeholder 4"/>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3163578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bwMode="ltGray">
          <a:xfrm>
            <a:off x="626239" y="0"/>
            <a:ext cx="30472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6" name="Rectangle 5"/>
          <p:cNvSpPr/>
          <p:nvPr/>
        </p:nvSpPr>
        <p:spPr bwMode="gray">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cxnSp>
        <p:nvCxnSpPr>
          <p:cNvPr id="7" name="Straight Connector 6"/>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bwMode="gray">
          <a:xfrm>
            <a:off x="10969942" y="0"/>
            <a:ext cx="92262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bwMode="black">
          <a:xfrm>
            <a:off x="11892563"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Date Placeholder 1"/>
          <p:cNvSpPr>
            <a:spLocks noGrp="1"/>
          </p:cNvSpPr>
          <p:nvPr>
            <p:ph type="dt" sz="half" idx="10"/>
          </p:nvPr>
        </p:nvSpPr>
        <p:spPr/>
        <p:txBody>
          <a:bodyPr/>
          <a:lstStyle/>
          <a:p>
            <a:fld id="{C2C6F8EA-316C-41DE-B9A4-EDCC3A85ED9A}" type="datetimeFigureOut">
              <a:rPr lang="en-US"/>
              <a:t>12/9/2025</a:t>
            </a:fld>
            <a:endParaRPr/>
          </a:p>
        </p:txBody>
      </p:sp>
      <p:sp>
        <p:nvSpPr>
          <p:cNvPr id="3" name="Footer Placeholder 2"/>
          <p:cNvSpPr>
            <a:spLocks noGrp="1"/>
          </p:cNvSpPr>
          <p:nvPr>
            <p:ph type="ftr" sz="quarter" idx="11"/>
          </p:nvPr>
        </p:nvSpPr>
        <p:spPr/>
        <p:txBody>
          <a:bodyPr/>
          <a:lstStyle/>
          <a:p>
            <a:r>
              <a:rPr lang="en-US" dirty="0"/>
              <a:t>Add a footer</a:t>
            </a:r>
            <a:endParaRPr dirty="0"/>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7DC1BBB0-96F0-4077-A278-0F3FB5C104D3}" type="slidenum">
              <a:rPr/>
              <a:pPr/>
              <a:t>‹#›</a:t>
            </a:fld>
            <a:endParaRPr/>
          </a:p>
        </p:txBody>
      </p:sp>
    </p:spTree>
    <p:extLst>
      <p:ext uri="{BB962C8B-B14F-4D97-AF65-F5344CB8AC3E}">
        <p14:creationId xmlns:p14="http://schemas.microsoft.com/office/powerpoint/2010/main" val="178381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bwMode="gray">
          <a:xfrm>
            <a:off x="621792" y="0"/>
            <a:ext cx="414771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bwMode="ltGray">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cxnSp>
        <p:nvCxnSpPr>
          <p:cNvPr id="10" name="Straight Connector 9"/>
          <p:cNvCxnSpPr/>
          <p:nvPr/>
        </p:nvCxnSpPr>
        <p:spPr bwMode="white">
          <a:xfrm>
            <a:off x="621792"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bwMode="gray">
          <a:xfrm>
            <a:off x="11884104" y="0"/>
            <a:ext cx="30472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Title 1"/>
          <p:cNvSpPr>
            <a:spLocks noGrp="1"/>
          </p:cNvSpPr>
          <p:nvPr>
            <p:ph type="title"/>
          </p:nvPr>
        </p:nvSpPr>
        <p:spPr bwMode="white">
          <a:xfrm>
            <a:off x="1074240" y="381000"/>
            <a:ext cx="3293422" cy="1371600"/>
          </a:xfrm>
        </p:spPr>
        <p:txBody>
          <a:bodyPr anchor="b">
            <a:normAutofit/>
          </a:bodyPr>
          <a:lstStyle>
            <a:lvl1pPr algn="l">
              <a:defRPr sz="2800" b="0" cap="all" baseline="0">
                <a:solidFill>
                  <a:schemeClr val="bg1"/>
                </a:solidFill>
              </a:defRPr>
            </a:lvl1pPr>
          </a:lstStyle>
          <a:p>
            <a:r>
              <a:rPr lang="en-US"/>
              <a:t>Click to edit Master title style</a:t>
            </a:r>
            <a:endParaRPr/>
          </a:p>
        </p:txBody>
      </p:sp>
      <p:sp>
        <p:nvSpPr>
          <p:cNvPr id="3" name="Content Placeholder 2"/>
          <p:cNvSpPr>
            <a:spLocks noGrp="1"/>
          </p:cNvSpPr>
          <p:nvPr>
            <p:ph idx="1"/>
          </p:nvPr>
        </p:nvSpPr>
        <p:spPr>
          <a:xfrm>
            <a:off x="5180251" y="482600"/>
            <a:ext cx="6195986"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bwMode="white">
          <a:xfrm>
            <a:off x="1074240" y="1828800"/>
            <a:ext cx="3293422"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2C6F8EA-316C-41DE-B9A4-EDCC3A85ED9A}" type="datetimeFigureOut">
              <a:rPr lang="en-US"/>
              <a:t>12/9/2025</a:t>
            </a:fld>
            <a:endParaRPr/>
          </a:p>
        </p:txBody>
      </p:sp>
      <p:sp>
        <p:nvSpPr>
          <p:cNvPr id="6" name="Footer Placeholder 5"/>
          <p:cNvSpPr>
            <a:spLocks noGrp="1"/>
          </p:cNvSpPr>
          <p:nvPr>
            <p:ph type="ftr" sz="quarter" idx="11"/>
          </p:nvPr>
        </p:nvSpPr>
        <p:spPr/>
        <p:txBody>
          <a:bodyPr/>
          <a:lstStyle/>
          <a:p>
            <a:r>
              <a:rPr lang="en-US" dirty="0"/>
              <a:t>Add a footer</a:t>
            </a:r>
            <a:endParaRPr dirty="0"/>
          </a:p>
        </p:txBody>
      </p:sp>
      <p:sp>
        <p:nvSpPr>
          <p:cNvPr id="7" name="Slide Number Placeholder 6"/>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3518043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bwMode="gray">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bwMode="black">
          <a:xfrm>
            <a:off x="11884104" y="0"/>
            <a:ext cx="30472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bwMode="ltGray">
          <a:xfrm>
            <a:off x="4875530" y="0"/>
            <a:ext cx="7017034"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Title 1"/>
          <p:cNvSpPr>
            <a:spLocks noGrp="1"/>
          </p:cNvSpPr>
          <p:nvPr>
            <p:ph type="title"/>
          </p:nvPr>
        </p:nvSpPr>
        <p:spPr>
          <a:xfrm>
            <a:off x="1074240" y="381000"/>
            <a:ext cx="3293422" cy="1371600"/>
          </a:xfrm>
        </p:spPr>
        <p:txBody>
          <a:bodyPr anchor="b">
            <a:normAutofit/>
          </a:bodyPr>
          <a:lstStyle>
            <a:lvl1pPr algn="l">
              <a:defRPr sz="2800" b="0" cap="all" baseline="0">
                <a:solidFill>
                  <a:schemeClr val="tx1">
                    <a:lumMod val="75000"/>
                  </a:schemeClr>
                </a:solidFill>
              </a:defRPr>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bwMode="auto">
          <a:xfrm>
            <a:off x="5180251" y="482600"/>
            <a:ext cx="6195986" cy="5689600"/>
          </a:xfrm>
          <a:ln w="19050">
            <a:solidFill>
              <a:schemeClr val="bg1"/>
            </a:solidFill>
          </a:ln>
        </p:spPr>
        <p:txBody>
          <a:bodyPr>
            <a:normAutofit/>
          </a:bodyPr>
          <a:lstStyle>
            <a:lvl1pPr marL="0" indent="0">
              <a:buNone/>
              <a:defRPr sz="2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1074240" y="1828800"/>
            <a:ext cx="3293422"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baseline="0">
                <a:solidFill>
                  <a:schemeClr val="tx2"/>
                </a:solidFill>
              </a:defRPr>
            </a:lvl1pPr>
          </a:lstStyle>
          <a:p>
            <a:fld id="{C2C6F8EA-316C-41DE-B9A4-EDCC3A85ED9A}" type="datetimeFigureOut">
              <a:rPr lang="en-US" smtClean="0"/>
              <a:pPr/>
              <a:t>12/9/2025</a:t>
            </a:fld>
            <a:endParaRPr lang="en-US" dirty="0"/>
          </a:p>
        </p:txBody>
      </p:sp>
      <p:sp>
        <p:nvSpPr>
          <p:cNvPr id="6" name="Footer Placeholder 5"/>
          <p:cNvSpPr>
            <a:spLocks noGrp="1"/>
          </p:cNvSpPr>
          <p:nvPr>
            <p:ph type="ftr" sz="quarter" idx="11"/>
          </p:nvPr>
        </p:nvSpPr>
        <p:spPr/>
        <p:txBody>
          <a:bodyPr/>
          <a:lstStyle>
            <a:lvl1pPr>
              <a:defRPr baseline="0">
                <a:solidFill>
                  <a:schemeClr val="tx2"/>
                </a:solidFill>
              </a:defRPr>
            </a:lvl1pPr>
          </a:lstStyle>
          <a:p>
            <a:r>
              <a:rPr lang="en-US"/>
              <a:t>Add a footer</a:t>
            </a:r>
            <a:endParaRPr lang="en-US" dirty="0"/>
          </a:p>
        </p:txBody>
      </p:sp>
      <p:sp>
        <p:nvSpPr>
          <p:cNvPr id="7" name="Slide Number Placeholder 6"/>
          <p:cNvSpPr>
            <a:spLocks noGrp="1"/>
          </p:cNvSpPr>
          <p:nvPr>
            <p:ph type="sldNum" sz="quarter" idx="12"/>
          </p:nvPr>
        </p:nvSpPr>
        <p:spPr/>
        <p:txBody>
          <a:bodyPr/>
          <a:lstStyle>
            <a:lvl1pPr>
              <a:defRPr baseline="0">
                <a:solidFill>
                  <a:schemeClr val="tx2"/>
                </a:solidFill>
              </a:defRPr>
            </a:lvl1pPr>
          </a:lstStyle>
          <a:p>
            <a:fld id="{7DC1BBB0-96F0-4077-A278-0F3FB5C104D3}" type="slidenum">
              <a:rPr lang="en-US" smtClean="0"/>
              <a:pPr/>
              <a:t>‹#›</a:t>
            </a:fld>
            <a:endParaRPr lang="en-US"/>
          </a:p>
        </p:txBody>
      </p:sp>
      <p:cxnSp>
        <p:nvCxnSpPr>
          <p:cNvPr id="10" name="Straight Connector 9"/>
          <p:cNvCxnSpPr/>
          <p:nvPr/>
        </p:nvCxnSpPr>
        <p:spPr bwMode="white">
          <a:xfrm>
            <a:off x="11879867"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3900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bwMode="gray">
          <a:xfrm>
            <a:off x="11884104"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bwMode="ltGray">
          <a:xfrm>
            <a:off x="61714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bwMode="gray">
          <a:xfrm>
            <a:off x="0" y="0"/>
            <a:ext cx="609441"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3" name="Rectangle 12"/>
          <p:cNvSpPr/>
          <p:nvPr/>
        </p:nvSpPr>
        <p:spPr bwMode="black">
          <a:xfrm>
            <a:off x="617143" y="736219"/>
            <a:ext cx="609441"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bwMode="white">
          <a:xfrm>
            <a:off x="617143" y="7362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143" y="13458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095" y="898102"/>
            <a:ext cx="336023"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a:p>
        </p:txBody>
      </p:sp>
      <p:cxnSp>
        <p:nvCxnSpPr>
          <p:cNvPr id="16" name="Straight Connector 15"/>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436" y="177800"/>
            <a:ext cx="9782801" cy="1239837"/>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593436" y="1600200"/>
            <a:ext cx="9782801" cy="45720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5180250" y="6356351"/>
            <a:ext cx="1218883" cy="365125"/>
          </a:xfrm>
          <a:prstGeom prst="rect">
            <a:avLst/>
          </a:prstGeom>
        </p:spPr>
        <p:txBody>
          <a:bodyPr vert="horz" lIns="91440" tIns="45720" rIns="91440" bIns="45720" rtlCol="0" anchor="ctr"/>
          <a:lstStyle>
            <a:lvl1pPr algn="l">
              <a:defRPr sz="1200" cap="all" baseline="0">
                <a:solidFill>
                  <a:schemeClr val="tx1"/>
                </a:solidFill>
              </a:defRPr>
            </a:lvl1pPr>
          </a:lstStyle>
          <a:p>
            <a:fld id="{C2C6F8EA-316C-41DE-B9A4-EDCC3A85ED9A}" type="datetimeFigureOut">
              <a:rPr lang="en-US" smtClean="0"/>
              <a:pPr/>
              <a:t>12/9/2025</a:t>
            </a:fld>
            <a:endParaRPr lang="en-US" dirty="0"/>
          </a:p>
        </p:txBody>
      </p:sp>
      <p:sp>
        <p:nvSpPr>
          <p:cNvPr id="5" name="Footer Placeholder 4"/>
          <p:cNvSpPr>
            <a:spLocks noGrp="1"/>
          </p:cNvSpPr>
          <p:nvPr>
            <p:ph type="ftr" sz="quarter" idx="3"/>
          </p:nvPr>
        </p:nvSpPr>
        <p:spPr>
          <a:xfrm>
            <a:off x="6595933" y="6356351"/>
            <a:ext cx="3974065" cy="365125"/>
          </a:xfrm>
          <a:prstGeom prst="rect">
            <a:avLst/>
          </a:prstGeom>
        </p:spPr>
        <p:txBody>
          <a:bodyPr vert="horz" lIns="91440" tIns="45720" rIns="91440" bIns="45720" rtlCol="0" anchor="ctr"/>
          <a:lstStyle>
            <a:lvl1pPr algn="ctr">
              <a:defRPr sz="1200" cap="all" baseline="0">
                <a:solidFill>
                  <a:schemeClr val="tx1"/>
                </a:solidFill>
              </a:defRPr>
            </a:lvl1pPr>
          </a:lstStyle>
          <a:p>
            <a:r>
              <a:rPr lang="en-US"/>
              <a:t>Add a footer</a:t>
            </a:r>
            <a:endParaRPr lang="en-US" dirty="0"/>
          </a:p>
        </p:txBody>
      </p:sp>
      <p:sp>
        <p:nvSpPr>
          <p:cNvPr id="6" name="Slide Number Placeholder 5"/>
          <p:cNvSpPr>
            <a:spLocks noGrp="1"/>
          </p:cNvSpPr>
          <p:nvPr>
            <p:ph type="sldNum" sz="quarter" idx="4"/>
          </p:nvPr>
        </p:nvSpPr>
        <p:spPr>
          <a:xfrm>
            <a:off x="10766796" y="6356351"/>
            <a:ext cx="609441" cy="365125"/>
          </a:xfrm>
          <a:prstGeom prst="rect">
            <a:avLst/>
          </a:prstGeom>
        </p:spPr>
        <p:txBody>
          <a:bodyPr vert="horz" lIns="91440" tIns="45720" rIns="91440" bIns="45720" rtlCol="0" anchor="ctr"/>
          <a:lstStyle>
            <a:lvl1pPr algn="r">
              <a:defRPr sz="1200" cap="all" baseline="0">
                <a:solidFill>
                  <a:schemeClr val="tx1"/>
                </a:solidFill>
              </a:defRPr>
            </a:lvl1pPr>
          </a:lstStyle>
          <a:p>
            <a:fld id="{7DC1BBB0-96F0-4077-A278-0F3FB5C104D3}" type="slidenum">
              <a:rPr lang="en-US" smtClean="0"/>
              <a:pPr/>
              <a:t>‹#›</a:t>
            </a:fld>
            <a:endParaRPr lang="en-US"/>
          </a:p>
        </p:txBody>
      </p:sp>
    </p:spTree>
    <p:extLst>
      <p:ext uri="{BB962C8B-B14F-4D97-AF65-F5344CB8AC3E}">
        <p14:creationId xmlns:p14="http://schemas.microsoft.com/office/powerpoint/2010/main" val="2054322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t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2.t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oleObject" Target="../embeddings/oleObject11.bin"/><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oleObject" Target="../embeddings/oleObject12.bin"/><Relationship Id="rId1" Type="http://schemas.openxmlformats.org/officeDocument/2006/relationships/slideLayout" Target="../slideLayouts/slideLayout7.xml"/><Relationship Id="rId4" Type="http://schemas.openxmlformats.org/officeDocument/2006/relationships/image" Target="../media/image12.tif"/></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image" Target="../media/image16.wmf"/><Relationship Id="rId7" Type="http://schemas.openxmlformats.org/officeDocument/2006/relationships/image" Target="../media/image18.wmf"/><Relationship Id="rId2" Type="http://schemas.openxmlformats.org/officeDocument/2006/relationships/oleObject" Target="../embeddings/oleObject13.bin"/><Relationship Id="rId1" Type="http://schemas.openxmlformats.org/officeDocument/2006/relationships/slideLayout" Target="../slideLayouts/slideLayout7.xml"/><Relationship Id="rId6" Type="http://schemas.openxmlformats.org/officeDocument/2006/relationships/oleObject" Target="../embeddings/oleObject15.bin"/><Relationship Id="rId5" Type="http://schemas.openxmlformats.org/officeDocument/2006/relationships/image" Target="../media/image17.wmf"/><Relationship Id="rId4" Type="http://schemas.openxmlformats.org/officeDocument/2006/relationships/oleObject" Target="../embeddings/oleObject14.bin"/><Relationship Id="rId9" Type="http://schemas.openxmlformats.org/officeDocument/2006/relationships/image" Target="../media/image19.wmf"/></Relationships>
</file>

<file path=ppt/slides/_rels/slide19.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oleObject" Target="../embeddings/oleObject12.bin"/><Relationship Id="rId1" Type="http://schemas.openxmlformats.org/officeDocument/2006/relationships/slideLayout" Target="../slideLayouts/slideLayout7.xml"/><Relationship Id="rId4" Type="http://schemas.openxmlformats.org/officeDocument/2006/relationships/image" Target="../media/image12.t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oleObject" Target="../embeddings/oleObject12.bin"/><Relationship Id="rId1" Type="http://schemas.openxmlformats.org/officeDocument/2006/relationships/slideLayout" Target="../slideLayouts/slideLayout7.xml"/><Relationship Id="rId4" Type="http://schemas.openxmlformats.org/officeDocument/2006/relationships/image" Target="../media/image12.tif"/></Relationships>
</file>

<file path=ppt/slides/_rels/slide21.xml.rels><?xml version="1.0" encoding="UTF-8" standalone="yes"?>
<Relationships xmlns="http://schemas.openxmlformats.org/package/2006/relationships"><Relationship Id="rId3" Type="http://schemas.openxmlformats.org/officeDocument/2006/relationships/image" Target="../media/image260.png"/><Relationship Id="rId2" Type="http://schemas.openxmlformats.org/officeDocument/2006/relationships/image" Target="../media/image25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27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image" Target="../media/image290.png"/><Relationship Id="rId7" Type="http://schemas.openxmlformats.org/officeDocument/2006/relationships/image" Target="../media/image21.wmf"/><Relationship Id="rId1" Type="http://schemas.openxmlformats.org/officeDocument/2006/relationships/slideLayout" Target="../slideLayouts/slideLayout7.xml"/><Relationship Id="rId6" Type="http://schemas.openxmlformats.org/officeDocument/2006/relationships/oleObject" Target="../embeddings/oleObject18.bin"/><Relationship Id="rId5" Type="http://schemas.openxmlformats.org/officeDocument/2006/relationships/image" Target="../media/image20.wmf"/><Relationship Id="rId4" Type="http://schemas.openxmlformats.org/officeDocument/2006/relationships/oleObject" Target="../embeddings/oleObject17.bin"/><Relationship Id="rId9" Type="http://schemas.openxmlformats.org/officeDocument/2006/relationships/image" Target="../media/image22.wmf"/></Relationships>
</file>

<file path=ppt/slides/_rels/slide2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0.png"/><Relationship Id="rId1" Type="http://schemas.openxmlformats.org/officeDocument/2006/relationships/slideLayout" Target="../slideLayouts/slideLayout7.x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4.wmf"/><Relationship Id="rId1" Type="http://schemas.openxmlformats.org/officeDocument/2006/relationships/slideLayout" Target="../slideLayouts/slideLayout7.xml"/><Relationship Id="rId6" Type="http://schemas.openxmlformats.org/officeDocument/2006/relationships/oleObject" Target="../embeddings/oleObject3.bin"/><Relationship Id="rId5" Type="http://schemas.openxmlformats.org/officeDocument/2006/relationships/image" Target="../media/image3.wmf"/><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6.wmf"/><Relationship Id="rId1" Type="http://schemas.openxmlformats.org/officeDocument/2006/relationships/slideLayout" Target="../slideLayouts/slideLayout7.xml"/><Relationship Id="rId6" Type="http://schemas.openxmlformats.org/officeDocument/2006/relationships/oleObject" Target="../embeddings/oleObject5.bin"/><Relationship Id="rId5" Type="http://schemas.openxmlformats.org/officeDocument/2006/relationships/image" Target="../media/image5.wmf"/><Relationship Id="rId4"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140.png"/><Relationship Id="rId7" Type="http://schemas.openxmlformats.org/officeDocument/2006/relationships/image" Target="../media/image8.wmf"/><Relationship Id="rId1" Type="http://schemas.openxmlformats.org/officeDocument/2006/relationships/slideLayout" Target="../slideLayouts/slideLayout7.xml"/><Relationship Id="rId6" Type="http://schemas.openxmlformats.org/officeDocument/2006/relationships/oleObject" Target="../embeddings/oleObject7.bin"/><Relationship Id="rId5" Type="http://schemas.openxmlformats.org/officeDocument/2006/relationships/image" Target="../media/image7.wmf"/><Relationship Id="rId4" Type="http://schemas.openxmlformats.org/officeDocument/2006/relationships/oleObject" Target="../embeddings/oleObject6.bin"/><Relationship Id="rId9" Type="http://schemas.openxmlformats.org/officeDocument/2006/relationships/image" Target="../media/image9.wmf"/></Relationships>
</file>

<file path=ppt/slides/_rels/slide8.xml.rels><?xml version="1.0" encoding="UTF-8" standalone="yes"?>
<Relationships xmlns="http://schemas.openxmlformats.org/package/2006/relationships"><Relationship Id="rId3" Type="http://schemas.openxmlformats.org/officeDocument/2006/relationships/image" Target="../media/image170.png"/><Relationship Id="rId7" Type="http://schemas.openxmlformats.org/officeDocument/2006/relationships/image" Target="../media/image11.wmf"/><Relationship Id="rId1" Type="http://schemas.openxmlformats.org/officeDocument/2006/relationships/slideLayout" Target="../slideLayouts/slideLayout7.xml"/><Relationship Id="rId6" Type="http://schemas.openxmlformats.org/officeDocument/2006/relationships/oleObject" Target="../embeddings/oleObject10.bin"/><Relationship Id="rId5" Type="http://schemas.openxmlformats.org/officeDocument/2006/relationships/image" Target="../media/image10.wmf"/><Relationship Id="rId4" Type="http://schemas.openxmlformats.org/officeDocument/2006/relationships/oleObject" Target="../embeddings/oleObject9.bin"/></Relationships>
</file>

<file path=ppt/slides/_rels/slide9.xml.rels><?xml version="1.0" encoding="UTF-8" standalone="yes"?>
<Relationships xmlns="http://schemas.openxmlformats.org/package/2006/relationships"><Relationship Id="rId2" Type="http://schemas.openxmlformats.org/officeDocument/2006/relationships/image" Target="../media/image12.t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4052" y="3861048"/>
            <a:ext cx="6092825" cy="2046714"/>
          </a:xfrm>
          <a:prstGeom prst="rect">
            <a:avLst/>
          </a:prstGeom>
        </p:spPr>
        <p:txBody>
          <a:bodyPr>
            <a:spAutoFit/>
          </a:bodyPr>
          <a:lstStyle/>
          <a:p>
            <a:pPr algn="ctr">
              <a:lnSpc>
                <a:spcPct val="150000"/>
              </a:lnSpc>
            </a:pPr>
            <a:r>
              <a:rPr lang="el-GR" sz="4200" dirty="0">
                <a:latin typeface="Gabriola" panose="04040605051002020D02" pitchFamily="82" charset="0"/>
              </a:rPr>
              <a:t>Αριστείδης Γ. Βραχάτης</a:t>
            </a:r>
            <a:r>
              <a:rPr lang="en-US" sz="4200" dirty="0">
                <a:latin typeface="Gabriola" panose="04040605051002020D02" pitchFamily="82" charset="0"/>
              </a:rPr>
              <a:t>, </a:t>
            </a:r>
            <a:endParaRPr lang="el-GR" sz="4200" dirty="0">
              <a:latin typeface="Gabriola" panose="04040605051002020D02" pitchFamily="82" charset="0"/>
            </a:endParaRPr>
          </a:p>
          <a:p>
            <a:pPr algn="ctr"/>
            <a:r>
              <a:rPr lang="en-US" sz="3200" dirty="0" err="1">
                <a:latin typeface="Gabriola" panose="04040605051002020D02" pitchFamily="82" charset="0"/>
              </a:rPr>
              <a:t>Dipl</a:t>
            </a:r>
            <a:r>
              <a:rPr lang="en-US" sz="3200" dirty="0">
                <a:latin typeface="Gabriola" panose="04040605051002020D02" pitchFamily="82" charset="0"/>
              </a:rPr>
              <a:t>-Ing, </a:t>
            </a:r>
            <a:r>
              <a:rPr lang="en-US" sz="3200" dirty="0" err="1">
                <a:latin typeface="Gabriola" panose="04040605051002020D02" pitchFamily="82" charset="0"/>
              </a:rPr>
              <a:t>M.Sc</a:t>
            </a:r>
            <a:r>
              <a:rPr lang="en-US" sz="3200" dirty="0">
                <a:latin typeface="Gabriola" panose="04040605051002020D02" pitchFamily="82" charset="0"/>
              </a:rPr>
              <a:t>, PhD</a:t>
            </a:r>
            <a:endParaRPr lang="el-GR" sz="3200" dirty="0">
              <a:latin typeface="Gabriola" panose="04040605051002020D02" pitchFamily="82" charset="0"/>
            </a:endParaRPr>
          </a:p>
          <a:p>
            <a:pPr algn="ctr"/>
            <a:r>
              <a:rPr lang="el-GR" sz="3200" dirty="0">
                <a:latin typeface="Gabriola" panose="04040605051002020D02" pitchFamily="82" charset="0"/>
              </a:rPr>
              <a:t>Επίκουρος Καθηγητής</a:t>
            </a:r>
            <a:endParaRPr lang="en-US" sz="3200" dirty="0">
              <a:latin typeface="Gabriola" panose="04040605051002020D02" pitchFamily="82" charset="0"/>
            </a:endParaRPr>
          </a:p>
        </p:txBody>
      </p:sp>
      <p:sp>
        <p:nvSpPr>
          <p:cNvPr id="4" name="TextBox 3"/>
          <p:cNvSpPr txBox="1"/>
          <p:nvPr/>
        </p:nvSpPr>
        <p:spPr>
          <a:xfrm>
            <a:off x="3068825" y="1916832"/>
            <a:ext cx="5854724" cy="1077218"/>
          </a:xfrm>
          <a:prstGeom prst="rect">
            <a:avLst/>
          </a:prstGeom>
          <a:noFill/>
        </p:spPr>
        <p:txBody>
          <a:bodyPr wrap="square" rtlCol="0">
            <a:spAutoFit/>
          </a:bodyPr>
          <a:lstStyle/>
          <a:p>
            <a:pPr algn="ctr"/>
            <a:endParaRPr lang="el-GR" sz="3200" dirty="0">
              <a:latin typeface="Garamond" panose="02020404030301010803" pitchFamily="18" charset="0"/>
            </a:endParaRPr>
          </a:p>
          <a:p>
            <a:pPr algn="ctr"/>
            <a:r>
              <a:rPr lang="el-GR" sz="3200" dirty="0">
                <a:latin typeface="Garamond" panose="02020404030301010803" pitchFamily="18" charset="0"/>
              </a:rPr>
              <a:t>Εγκυρότητα Ομαδοποίησης</a:t>
            </a:r>
            <a:endParaRPr lang="en-US" sz="3200" dirty="0">
              <a:latin typeface="Garamond" panose="02020404030301010803" pitchFamily="18" charset="0"/>
            </a:endParaRPr>
          </a:p>
        </p:txBody>
      </p:sp>
      <p:pic>
        <p:nvPicPr>
          <p:cNvPr id="5" name="Εικόνα 4">
            <a:extLst>
              <a:ext uri="{FF2B5EF4-FFF2-40B4-BE49-F238E27FC236}">
                <a16:creationId xmlns:a16="http://schemas.microsoft.com/office/drawing/2014/main" id="{A37F41F4-17D8-490F-9E64-E265ADBFF5A3}"/>
              </a:ext>
            </a:extLst>
          </p:cNvPr>
          <p:cNvPicPr>
            <a:picLocks noChangeAspect="1"/>
          </p:cNvPicPr>
          <p:nvPr/>
        </p:nvPicPr>
        <p:blipFill>
          <a:blip r:embed="rId2"/>
          <a:stretch>
            <a:fillRect/>
          </a:stretch>
        </p:blipFill>
        <p:spPr>
          <a:xfrm>
            <a:off x="3345962" y="28187"/>
            <a:ext cx="5496900" cy="1152128"/>
          </a:xfrm>
          <a:prstGeom prst="rect">
            <a:avLst/>
          </a:prstGeom>
        </p:spPr>
      </p:pic>
    </p:spTree>
    <p:extLst>
      <p:ext uri="{BB962C8B-B14F-4D97-AF65-F5344CB8AC3E}">
        <p14:creationId xmlns:p14="http://schemas.microsoft.com/office/powerpoint/2010/main" val="3559955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708E3A-6E66-4410-92B1-FA16A2C1ED56}"/>
              </a:ext>
            </a:extLst>
          </p:cNvPr>
          <p:cNvSpPr txBox="1"/>
          <p:nvPr/>
        </p:nvSpPr>
        <p:spPr>
          <a:xfrm>
            <a:off x="1125860" y="1176631"/>
            <a:ext cx="9649072" cy="4247317"/>
          </a:xfrm>
          <a:prstGeom prst="rect">
            <a:avLst/>
          </a:prstGeom>
          <a:noFill/>
        </p:spPr>
        <p:txBody>
          <a:bodyPr wrap="square" rtlCol="0">
            <a:spAutoFit/>
          </a:bodyPr>
          <a:lstStyle/>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Πίνακας συνάφειας:</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125860" y="375629"/>
            <a:ext cx="9577064" cy="646331"/>
          </a:xfrm>
          <a:prstGeom prst="rect">
            <a:avLst/>
          </a:prstGeom>
          <a:noFill/>
        </p:spPr>
        <p:txBody>
          <a:bodyPr wrap="square" rtlCol="0" anchor="ctr">
            <a:spAutoFit/>
          </a:bodyPr>
          <a:lstStyle/>
          <a:p>
            <a:r>
              <a:rPr lang="el-GR" sz="3600" dirty="0">
                <a:effectLst>
                  <a:outerShdw blurRad="38100" dist="38100" dir="2700000" algn="tl">
                    <a:srgbClr val="000000">
                      <a:alpha val="43137"/>
                    </a:srgbClr>
                  </a:outerShdw>
                </a:effectLst>
                <a:latin typeface="Garamond" panose="02020404030301010803" pitchFamily="18" charset="0"/>
              </a:rPr>
              <a:t>Αλγόριθμος K</a:t>
            </a:r>
            <a:r>
              <a:rPr lang="en-US" sz="3600" dirty="0">
                <a:effectLst>
                  <a:outerShdw blurRad="38100" dist="38100" dir="2700000" algn="tl">
                    <a:srgbClr val="000000">
                      <a:alpha val="43137"/>
                    </a:srgbClr>
                  </a:outerShdw>
                </a:effectLst>
                <a:latin typeface="Garamond" panose="02020404030301010803" pitchFamily="18" charset="0"/>
              </a:rPr>
              <a:t>-means</a:t>
            </a:r>
            <a:endParaRPr lang="el-GR" sz="3600" dirty="0">
              <a:effectLst>
                <a:outerShdw blurRad="38100" dist="38100" dir="2700000" algn="tl">
                  <a:srgbClr val="000000">
                    <a:alpha val="43137"/>
                  </a:srgbClr>
                </a:outerShdw>
              </a:effectLst>
              <a:latin typeface="Garamond" panose="02020404030301010803" pitchFamily="18" charset="0"/>
            </a:endParaRPr>
          </a:p>
        </p:txBody>
      </p:sp>
      <p:grpSp>
        <p:nvGrpSpPr>
          <p:cNvPr id="8" name="Ομάδα 9"/>
          <p:cNvGrpSpPr/>
          <p:nvPr/>
        </p:nvGrpSpPr>
        <p:grpSpPr>
          <a:xfrm>
            <a:off x="4034596" y="1277010"/>
            <a:ext cx="3724656" cy="2405360"/>
            <a:chOff x="2590800" y="1415047"/>
            <a:chExt cx="3724656" cy="2405360"/>
          </a:xfrm>
        </p:grpSpPr>
        <p:pic>
          <p:nvPicPr>
            <p:cNvPr id="9" name="Εικόνα 4"/>
            <p:cNvPicPr>
              <a:picLocks noChangeAspect="1"/>
            </p:cNvPicPr>
            <p:nvPr/>
          </p:nvPicPr>
          <p:blipFill rotWithShape="1">
            <a:blip r:embed="rId2"/>
            <a:srcRect b="48723"/>
            <a:stretch/>
          </p:blipFill>
          <p:spPr>
            <a:xfrm>
              <a:off x="2590800" y="1415047"/>
              <a:ext cx="3724656" cy="2405360"/>
            </a:xfrm>
            <a:prstGeom prst="rect">
              <a:avLst/>
            </a:prstGeom>
          </p:spPr>
        </p:pic>
        <p:sp>
          <p:nvSpPr>
            <p:cNvPr id="10" name="Ορθογώνιο 5"/>
            <p:cNvSpPr/>
            <p:nvPr/>
          </p:nvSpPr>
          <p:spPr>
            <a:xfrm>
              <a:off x="2827090" y="3711411"/>
              <a:ext cx="271217" cy="1089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graphicFrame>
        <p:nvGraphicFramePr>
          <p:cNvPr id="11" name="Πίνακας 6"/>
          <p:cNvGraphicFramePr>
            <a:graphicFrameLocks noGrp="1"/>
          </p:cNvGraphicFramePr>
          <p:nvPr/>
        </p:nvGraphicFramePr>
        <p:xfrm>
          <a:off x="2782044" y="4293096"/>
          <a:ext cx="5974524" cy="1728192"/>
        </p:xfrm>
        <a:graphic>
          <a:graphicData uri="http://schemas.openxmlformats.org/drawingml/2006/table">
            <a:tbl>
              <a:tblPr firstRow="1" firstCol="1" bandRow="1"/>
              <a:tblGrid>
                <a:gridCol w="1456372">
                  <a:extLst>
                    <a:ext uri="{9D8B030D-6E8A-4147-A177-3AD203B41FA5}">
                      <a16:colId xmlns:a16="http://schemas.microsoft.com/office/drawing/2014/main" val="20000"/>
                    </a:ext>
                  </a:extLst>
                </a:gridCol>
                <a:gridCol w="1091248">
                  <a:extLst>
                    <a:ext uri="{9D8B030D-6E8A-4147-A177-3AD203B41FA5}">
                      <a16:colId xmlns:a16="http://schemas.microsoft.com/office/drawing/2014/main" val="20001"/>
                    </a:ext>
                  </a:extLst>
                </a:gridCol>
                <a:gridCol w="1365186">
                  <a:extLst>
                    <a:ext uri="{9D8B030D-6E8A-4147-A177-3AD203B41FA5}">
                      <a16:colId xmlns:a16="http://schemas.microsoft.com/office/drawing/2014/main" val="20002"/>
                    </a:ext>
                  </a:extLst>
                </a:gridCol>
                <a:gridCol w="1251458">
                  <a:extLst>
                    <a:ext uri="{9D8B030D-6E8A-4147-A177-3AD203B41FA5}">
                      <a16:colId xmlns:a16="http://schemas.microsoft.com/office/drawing/2014/main" val="20003"/>
                    </a:ext>
                  </a:extLst>
                </a:gridCol>
                <a:gridCol w="810260">
                  <a:extLst>
                    <a:ext uri="{9D8B030D-6E8A-4147-A177-3AD203B41FA5}">
                      <a16:colId xmlns:a16="http://schemas.microsoft.com/office/drawing/2014/main" val="20004"/>
                    </a:ext>
                  </a:extLst>
                </a:gridCol>
              </a:tblGrid>
              <a:tr h="288000">
                <a:tc>
                  <a:txBody>
                    <a:bodyPr/>
                    <a:lstStyle/>
                    <a:p>
                      <a:pPr algn="ctr">
                        <a:lnSpc>
                          <a:spcPts val="1260"/>
                        </a:lnSpc>
                        <a:spcAft>
                          <a:spcPts val="0"/>
                        </a:spcAft>
                      </a:pPr>
                      <a:r>
                        <a:rPr lang="el-GR" sz="1600" dirty="0">
                          <a:effectLst/>
                          <a:latin typeface="Garamond" panose="02020404030301010803" pitchFamily="18" charset="0"/>
                          <a:ea typeface="Times New Roman"/>
                        </a:rPr>
                        <a:t> </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Calibri"/>
                          <a:cs typeface="Times New Roman"/>
                        </a:rPr>
                        <a:t>iris</a:t>
                      </a:r>
                      <a:r>
                        <a:rPr lang="el-GR" sz="1600" dirty="0">
                          <a:effectLst/>
                          <a:latin typeface="Garamond" panose="02020404030301010803" pitchFamily="18" charset="0"/>
                          <a:ea typeface="Calibri"/>
                          <a:cs typeface="Times New Roman"/>
                        </a:rPr>
                        <a:t>-</a:t>
                      </a:r>
                      <a:r>
                        <a:rPr lang="el-GR" sz="1600" dirty="0" err="1">
                          <a:effectLst/>
                          <a:latin typeface="Garamond" panose="02020404030301010803" pitchFamily="18" charset="0"/>
                          <a:ea typeface="Calibri"/>
                          <a:cs typeface="Times New Roman"/>
                        </a:rPr>
                        <a:t>setosa</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Times New Roman"/>
                          <a:cs typeface="Times New Roman"/>
                        </a:rPr>
                        <a:t>iris</a:t>
                      </a:r>
                      <a:r>
                        <a:rPr lang="el-GR" sz="1600" dirty="0">
                          <a:effectLst/>
                          <a:latin typeface="Garamond" panose="02020404030301010803" pitchFamily="18" charset="0"/>
                          <a:ea typeface="Times New Roman"/>
                          <a:cs typeface="Times New Roman"/>
                        </a:rPr>
                        <a:t>-</a:t>
                      </a:r>
                      <a:r>
                        <a:rPr lang="el-GR" sz="1600" dirty="0" err="1">
                          <a:effectLst/>
                          <a:latin typeface="Garamond" panose="02020404030301010803" pitchFamily="18" charset="0"/>
                          <a:ea typeface="Times New Roman"/>
                          <a:cs typeface="Times New Roman"/>
                        </a:rPr>
                        <a:t>versicolor</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Calibri"/>
                          <a:cs typeface="Times New Roman"/>
                        </a:rPr>
                        <a:t>iris</a:t>
                      </a:r>
                      <a:r>
                        <a:rPr lang="el-GR" sz="1600" dirty="0">
                          <a:effectLst/>
                          <a:latin typeface="Garamond" panose="02020404030301010803" pitchFamily="18" charset="0"/>
                          <a:ea typeface="Calibri"/>
                          <a:cs typeface="Times New Roman"/>
                        </a:rPr>
                        <a:t>-</a:t>
                      </a:r>
                      <a:r>
                        <a:rPr lang="el-GR" sz="1600" dirty="0" err="1">
                          <a:effectLst/>
                          <a:latin typeface="Garamond" panose="02020404030301010803" pitchFamily="18" charset="0"/>
                          <a:ea typeface="Calibri"/>
                          <a:cs typeface="Times New Roman"/>
                        </a:rPr>
                        <a:t>virginica</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 </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 </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l-GR" sz="1600" baseline="-25000" dirty="0">
                          <a:effectLst/>
                          <a:latin typeface="Garamond" panose="02020404030301010803" pitchFamily="18" charset="0"/>
                          <a:ea typeface="Times New Roman"/>
                        </a:rPr>
                        <a:t>1</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n-US" sz="1600" baseline="-25000" dirty="0">
                          <a:effectLst/>
                          <a:latin typeface="Garamond" panose="02020404030301010803" pitchFamily="18" charset="0"/>
                          <a:ea typeface="Times New Roman"/>
                        </a:rPr>
                        <a:t>2</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n-US" sz="1600" baseline="-25000" dirty="0">
                          <a:effectLst/>
                          <a:latin typeface="Garamond" panose="02020404030301010803" pitchFamily="18" charset="0"/>
                          <a:ea typeface="Times New Roman"/>
                        </a:rPr>
                        <a:t>3</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err="1">
                          <a:effectLst/>
                          <a:latin typeface="Garamond" panose="02020404030301010803" pitchFamily="18" charset="0"/>
                          <a:ea typeface="Times New Roman"/>
                        </a:rPr>
                        <a:t>n</a:t>
                      </a:r>
                      <a:r>
                        <a:rPr lang="el-GR" sz="1600" i="1" baseline="-25000" dirty="0" err="1">
                          <a:effectLst/>
                          <a:latin typeface="Garamond" panose="02020404030301010803" pitchFamily="18" charset="0"/>
                          <a:ea typeface="Times New Roman"/>
                        </a:rPr>
                        <a:t>i</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1</a:t>
                      </a:r>
                      <a:r>
                        <a:rPr lang="el-GR" sz="1600" dirty="0">
                          <a:effectLst/>
                          <a:latin typeface="Garamond" panose="02020404030301010803" pitchFamily="18" charset="0"/>
                          <a:ea typeface="Times New Roman"/>
                        </a:rPr>
                        <a:t> (τετράγωνα)</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47</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14</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61</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2</a:t>
                      </a:r>
                      <a:r>
                        <a:rPr lang="el-GR" sz="1600" dirty="0">
                          <a:effectLst/>
                          <a:latin typeface="Garamond" panose="02020404030301010803" pitchFamily="18" charset="0"/>
                          <a:ea typeface="Times New Roman"/>
                        </a:rPr>
                        <a:t> (κύκλοι)</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3</a:t>
                      </a:r>
                      <a:r>
                        <a:rPr lang="el-GR" sz="1600" dirty="0">
                          <a:effectLst/>
                          <a:latin typeface="Garamond" panose="02020404030301010803" pitchFamily="18" charset="0"/>
                          <a:ea typeface="Times New Roman"/>
                        </a:rPr>
                        <a:t> (τρίγωνα)</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3</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36</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39</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88192">
                <a:tc>
                  <a:txBody>
                    <a:bodyPr/>
                    <a:lstStyle/>
                    <a:p>
                      <a:pPr algn="ctr">
                        <a:lnSpc>
                          <a:spcPts val="1260"/>
                        </a:lnSpc>
                        <a:spcAft>
                          <a:spcPts val="0"/>
                        </a:spcAft>
                      </a:pPr>
                      <a:r>
                        <a:rPr lang="el-GR" sz="1600" i="1" dirty="0" err="1">
                          <a:effectLst/>
                          <a:latin typeface="Garamond" panose="02020404030301010803" pitchFamily="18" charset="0"/>
                          <a:ea typeface="Times New Roman"/>
                        </a:rPr>
                        <a:t>m</a:t>
                      </a:r>
                      <a:r>
                        <a:rPr lang="el-GR" sz="1600" i="1" baseline="-25000" dirty="0" err="1">
                          <a:effectLst/>
                          <a:latin typeface="Garamond" panose="02020404030301010803" pitchFamily="18" charset="0"/>
                          <a:ea typeface="Times New Roman"/>
                        </a:rPr>
                        <a:t>j</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n </a:t>
                      </a:r>
                      <a:r>
                        <a:rPr lang="el-GR" sz="1600" dirty="0">
                          <a:effectLst/>
                          <a:latin typeface="Garamond" panose="02020404030301010803" pitchFamily="18" charset="0"/>
                          <a:ea typeface="Times New Roman"/>
                        </a:rPr>
                        <a:t>= 150</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bl>
          </a:graphicData>
        </a:graphic>
      </p:graphicFrame>
      <p:sp>
        <p:nvSpPr>
          <p:cNvPr id="2" name="Rectangle 1"/>
          <p:cNvSpPr/>
          <p:nvPr/>
        </p:nvSpPr>
        <p:spPr>
          <a:xfrm>
            <a:off x="4078188" y="6309320"/>
            <a:ext cx="3549561" cy="369332"/>
          </a:xfrm>
          <a:prstGeom prst="rect">
            <a:avLst/>
          </a:prstGeom>
        </p:spPr>
        <p:txBody>
          <a:bodyPr wrap="none">
            <a:spAutoFit/>
          </a:bodyPr>
          <a:lstStyle/>
          <a:p>
            <a:r>
              <a:rPr lang="en-US" dirty="0">
                <a:solidFill>
                  <a:prstClr val="black"/>
                </a:solidFill>
                <a:latin typeface="Garamond" panose="02020404030301010803" pitchFamily="18" charset="0"/>
              </a:rPr>
              <a:t>purity = </a:t>
            </a:r>
            <a:r>
              <a:rPr lang="el-GR" dirty="0">
                <a:solidFill>
                  <a:prstClr val="black"/>
                </a:solidFill>
                <a:latin typeface="Garamond" panose="02020404030301010803" pitchFamily="18" charset="0"/>
              </a:rPr>
              <a:t>0.88</a:t>
            </a:r>
            <a:r>
              <a:rPr lang="en-US" dirty="0">
                <a:solidFill>
                  <a:prstClr val="black"/>
                </a:solidFill>
                <a:latin typeface="Garamond" panose="02020404030301010803" pitchFamily="18" charset="0"/>
              </a:rPr>
              <a:t>, match = </a:t>
            </a:r>
            <a:r>
              <a:rPr lang="el-GR" dirty="0">
                <a:solidFill>
                  <a:prstClr val="black"/>
                </a:solidFill>
                <a:latin typeface="Garamond" panose="02020404030301010803" pitchFamily="18" charset="0"/>
              </a:rPr>
              <a:t>0.88,</a:t>
            </a:r>
            <a:r>
              <a:rPr lang="en-US" dirty="0">
                <a:solidFill>
                  <a:prstClr val="black"/>
                </a:solidFill>
                <a:latin typeface="Garamond" panose="02020404030301010803" pitchFamily="18" charset="0"/>
              </a:rPr>
              <a:t> F = </a:t>
            </a:r>
            <a:r>
              <a:rPr lang="el-GR" dirty="0">
                <a:solidFill>
                  <a:prstClr val="black"/>
                </a:solidFill>
                <a:latin typeface="Garamond" panose="02020404030301010803" pitchFamily="18" charset="0"/>
              </a:rPr>
              <a:t>0.88</a:t>
            </a:r>
            <a:endParaRPr lang="el-GR" dirty="0">
              <a:latin typeface="Garamond" panose="02020404030301010803" pitchFamily="18" charset="0"/>
            </a:endParaRPr>
          </a:p>
        </p:txBody>
      </p:sp>
    </p:spTree>
    <p:extLst>
      <p:ext uri="{BB962C8B-B14F-4D97-AF65-F5344CB8AC3E}">
        <p14:creationId xmlns:p14="http://schemas.microsoft.com/office/powerpoint/2010/main" val="7257465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708E3A-6E66-4410-92B1-FA16A2C1ED56}"/>
              </a:ext>
            </a:extLst>
          </p:cNvPr>
          <p:cNvSpPr txBox="1"/>
          <p:nvPr/>
        </p:nvSpPr>
        <p:spPr>
          <a:xfrm>
            <a:off x="1125860" y="1176631"/>
            <a:ext cx="9649072" cy="3693319"/>
          </a:xfrm>
          <a:prstGeom prst="rect">
            <a:avLst/>
          </a:prstGeom>
          <a:noFill/>
        </p:spPr>
        <p:txBody>
          <a:bodyPr wrap="square" rtlCol="0">
            <a:spAutoFit/>
          </a:bodyPr>
          <a:lstStyle/>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125860" y="375629"/>
            <a:ext cx="9577064" cy="646331"/>
          </a:xfrm>
          <a:prstGeom prst="rect">
            <a:avLst/>
          </a:prstGeom>
          <a:noFill/>
        </p:spPr>
        <p:txBody>
          <a:bodyPr wrap="square" rtlCol="0" anchor="ctr">
            <a:spAutoFit/>
          </a:bodyPr>
          <a:lstStyle/>
          <a:p>
            <a:r>
              <a:rPr lang="el-GR" sz="3600" dirty="0">
                <a:effectLst>
                  <a:outerShdw blurRad="38100" dist="38100" dir="2700000" algn="tl">
                    <a:srgbClr val="000000">
                      <a:alpha val="43137"/>
                    </a:srgbClr>
                  </a:outerShdw>
                </a:effectLst>
                <a:latin typeface="Garamond" panose="02020404030301010803" pitchFamily="18" charset="0"/>
              </a:rPr>
              <a:t>Αλγόριθμος K</a:t>
            </a:r>
            <a:r>
              <a:rPr lang="en-US" sz="3600" dirty="0">
                <a:effectLst>
                  <a:outerShdw blurRad="38100" dist="38100" dir="2700000" algn="tl">
                    <a:srgbClr val="000000">
                      <a:alpha val="43137"/>
                    </a:srgbClr>
                  </a:outerShdw>
                </a:effectLst>
                <a:latin typeface="Garamond" panose="02020404030301010803" pitchFamily="18" charset="0"/>
              </a:rPr>
              <a:t>-means</a:t>
            </a:r>
            <a:endParaRPr lang="el-GR" sz="3600" dirty="0">
              <a:effectLst>
                <a:outerShdw blurRad="38100" dist="38100" dir="2700000" algn="tl">
                  <a:srgbClr val="000000">
                    <a:alpha val="43137"/>
                  </a:srgbClr>
                </a:outerShdw>
              </a:effectLst>
              <a:latin typeface="Garamond" panose="02020404030301010803" pitchFamily="18" charset="0"/>
            </a:endParaRPr>
          </a:p>
        </p:txBody>
      </p:sp>
      <p:graphicFrame>
        <p:nvGraphicFramePr>
          <p:cNvPr id="11" name="Πίνακας 6"/>
          <p:cNvGraphicFramePr>
            <a:graphicFrameLocks noGrp="1"/>
          </p:cNvGraphicFramePr>
          <p:nvPr>
            <p:extLst>
              <p:ext uri="{D42A27DB-BD31-4B8C-83A1-F6EECF244321}">
                <p14:modId xmlns:p14="http://schemas.microsoft.com/office/powerpoint/2010/main" val="2448115401"/>
              </p:ext>
            </p:extLst>
          </p:nvPr>
        </p:nvGraphicFramePr>
        <p:xfrm>
          <a:off x="1179650" y="4810584"/>
          <a:ext cx="5974524" cy="1773638"/>
        </p:xfrm>
        <a:graphic>
          <a:graphicData uri="http://schemas.openxmlformats.org/drawingml/2006/table">
            <a:tbl>
              <a:tblPr firstRow="1" firstCol="1" bandRow="1"/>
              <a:tblGrid>
                <a:gridCol w="1456372">
                  <a:extLst>
                    <a:ext uri="{9D8B030D-6E8A-4147-A177-3AD203B41FA5}">
                      <a16:colId xmlns:a16="http://schemas.microsoft.com/office/drawing/2014/main" val="20000"/>
                    </a:ext>
                  </a:extLst>
                </a:gridCol>
                <a:gridCol w="1091248">
                  <a:extLst>
                    <a:ext uri="{9D8B030D-6E8A-4147-A177-3AD203B41FA5}">
                      <a16:colId xmlns:a16="http://schemas.microsoft.com/office/drawing/2014/main" val="20001"/>
                    </a:ext>
                  </a:extLst>
                </a:gridCol>
                <a:gridCol w="1365186">
                  <a:extLst>
                    <a:ext uri="{9D8B030D-6E8A-4147-A177-3AD203B41FA5}">
                      <a16:colId xmlns:a16="http://schemas.microsoft.com/office/drawing/2014/main" val="20002"/>
                    </a:ext>
                  </a:extLst>
                </a:gridCol>
                <a:gridCol w="1251458">
                  <a:extLst>
                    <a:ext uri="{9D8B030D-6E8A-4147-A177-3AD203B41FA5}">
                      <a16:colId xmlns:a16="http://schemas.microsoft.com/office/drawing/2014/main" val="20003"/>
                    </a:ext>
                  </a:extLst>
                </a:gridCol>
                <a:gridCol w="810260">
                  <a:extLst>
                    <a:ext uri="{9D8B030D-6E8A-4147-A177-3AD203B41FA5}">
                      <a16:colId xmlns:a16="http://schemas.microsoft.com/office/drawing/2014/main" val="20004"/>
                    </a:ext>
                  </a:extLst>
                </a:gridCol>
              </a:tblGrid>
              <a:tr h="288000">
                <a:tc>
                  <a:txBody>
                    <a:bodyPr/>
                    <a:lstStyle/>
                    <a:p>
                      <a:pPr algn="ctr">
                        <a:lnSpc>
                          <a:spcPts val="1260"/>
                        </a:lnSpc>
                        <a:spcAft>
                          <a:spcPts val="0"/>
                        </a:spcAft>
                      </a:pPr>
                      <a:r>
                        <a:rPr lang="el-GR" sz="1600" dirty="0">
                          <a:effectLst/>
                          <a:latin typeface="Garamond" panose="02020404030301010803" pitchFamily="18" charset="0"/>
                          <a:ea typeface="Times New Roman"/>
                        </a:rPr>
                        <a:t> </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Calibri"/>
                          <a:cs typeface="Times New Roman"/>
                        </a:rPr>
                        <a:t>iris</a:t>
                      </a:r>
                      <a:r>
                        <a:rPr lang="el-GR" sz="1600" dirty="0">
                          <a:effectLst/>
                          <a:latin typeface="Garamond" panose="02020404030301010803" pitchFamily="18" charset="0"/>
                          <a:ea typeface="Calibri"/>
                          <a:cs typeface="Times New Roman"/>
                        </a:rPr>
                        <a:t>-</a:t>
                      </a:r>
                      <a:r>
                        <a:rPr lang="el-GR" sz="1600" dirty="0" err="1">
                          <a:effectLst/>
                          <a:latin typeface="Garamond" panose="02020404030301010803" pitchFamily="18" charset="0"/>
                          <a:ea typeface="Calibri"/>
                          <a:cs typeface="Times New Roman"/>
                        </a:rPr>
                        <a:t>setosa</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Times New Roman"/>
                          <a:cs typeface="Times New Roman"/>
                        </a:rPr>
                        <a:t>iris</a:t>
                      </a:r>
                      <a:r>
                        <a:rPr lang="el-GR" sz="1600" dirty="0">
                          <a:effectLst/>
                          <a:latin typeface="Garamond" panose="02020404030301010803" pitchFamily="18" charset="0"/>
                          <a:ea typeface="Times New Roman"/>
                          <a:cs typeface="Times New Roman"/>
                        </a:rPr>
                        <a:t>-</a:t>
                      </a:r>
                      <a:r>
                        <a:rPr lang="el-GR" sz="1600" dirty="0" err="1">
                          <a:effectLst/>
                          <a:latin typeface="Garamond" panose="02020404030301010803" pitchFamily="18" charset="0"/>
                          <a:ea typeface="Times New Roman"/>
                          <a:cs typeface="Times New Roman"/>
                        </a:rPr>
                        <a:t>versicolor</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Calibri"/>
                          <a:cs typeface="Times New Roman"/>
                        </a:rPr>
                        <a:t>iris</a:t>
                      </a:r>
                      <a:r>
                        <a:rPr lang="el-GR" sz="1600" dirty="0">
                          <a:effectLst/>
                          <a:latin typeface="Garamond" panose="02020404030301010803" pitchFamily="18" charset="0"/>
                          <a:ea typeface="Calibri"/>
                          <a:cs typeface="Times New Roman"/>
                        </a:rPr>
                        <a:t>-</a:t>
                      </a:r>
                      <a:r>
                        <a:rPr lang="el-GR" sz="1600" dirty="0" err="1">
                          <a:effectLst/>
                          <a:latin typeface="Garamond" panose="02020404030301010803" pitchFamily="18" charset="0"/>
                          <a:ea typeface="Calibri"/>
                          <a:cs typeface="Times New Roman"/>
                        </a:rPr>
                        <a:t>virginica</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 </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 </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l-GR" sz="1600" baseline="-25000" dirty="0">
                          <a:effectLst/>
                          <a:latin typeface="Garamond" panose="02020404030301010803" pitchFamily="18" charset="0"/>
                          <a:ea typeface="Times New Roman"/>
                        </a:rPr>
                        <a:t>1</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n-US" sz="1600" baseline="-25000" dirty="0">
                          <a:effectLst/>
                          <a:latin typeface="Garamond" panose="02020404030301010803" pitchFamily="18" charset="0"/>
                          <a:ea typeface="Times New Roman"/>
                        </a:rPr>
                        <a:t>2</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n-US" sz="1600" baseline="-25000" dirty="0">
                          <a:effectLst/>
                          <a:latin typeface="Garamond" panose="02020404030301010803" pitchFamily="18" charset="0"/>
                          <a:ea typeface="Times New Roman"/>
                        </a:rPr>
                        <a:t>3</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err="1">
                          <a:effectLst/>
                          <a:latin typeface="Garamond" panose="02020404030301010803" pitchFamily="18" charset="0"/>
                          <a:ea typeface="Times New Roman"/>
                        </a:rPr>
                        <a:t>n</a:t>
                      </a:r>
                      <a:r>
                        <a:rPr lang="el-GR" sz="1600" i="1" baseline="-25000" dirty="0" err="1">
                          <a:effectLst/>
                          <a:latin typeface="Garamond" panose="02020404030301010803" pitchFamily="18" charset="0"/>
                          <a:ea typeface="Times New Roman"/>
                        </a:rPr>
                        <a:t>i</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1</a:t>
                      </a:r>
                      <a:r>
                        <a:rPr lang="el-GR" sz="1600" dirty="0">
                          <a:effectLst/>
                          <a:latin typeface="Garamond" panose="02020404030301010803" pitchFamily="18" charset="0"/>
                          <a:ea typeface="Times New Roman"/>
                        </a:rPr>
                        <a:t> (τετράγωνα)</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30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0</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30</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2</a:t>
                      </a:r>
                      <a:r>
                        <a:rPr lang="el-GR" sz="1600" dirty="0">
                          <a:effectLst/>
                          <a:latin typeface="Garamond" panose="02020404030301010803" pitchFamily="18" charset="0"/>
                          <a:ea typeface="Times New Roman"/>
                        </a:rPr>
                        <a:t> (κύκλοι)</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20</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4</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24</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33638">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3</a:t>
                      </a:r>
                      <a:r>
                        <a:rPr lang="el-GR" sz="1600" dirty="0">
                          <a:effectLst/>
                          <a:latin typeface="Garamond" panose="02020404030301010803" pitchFamily="18" charset="0"/>
                          <a:ea typeface="Times New Roman"/>
                        </a:rPr>
                        <a:t> (τρίγωνα)</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46</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50</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96</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88000">
                <a:tc>
                  <a:txBody>
                    <a:bodyPr/>
                    <a:lstStyle/>
                    <a:p>
                      <a:pPr algn="ctr">
                        <a:lnSpc>
                          <a:spcPts val="1260"/>
                        </a:lnSpc>
                        <a:spcAft>
                          <a:spcPts val="0"/>
                        </a:spcAft>
                      </a:pPr>
                      <a:r>
                        <a:rPr lang="el-GR" sz="1600" i="1" dirty="0" err="1">
                          <a:effectLst/>
                          <a:latin typeface="Garamond" panose="02020404030301010803" pitchFamily="18" charset="0"/>
                          <a:ea typeface="Times New Roman"/>
                        </a:rPr>
                        <a:t>m</a:t>
                      </a:r>
                      <a:r>
                        <a:rPr lang="el-GR" sz="1600" i="1" baseline="-25000" dirty="0" err="1">
                          <a:effectLst/>
                          <a:latin typeface="Garamond" panose="02020404030301010803" pitchFamily="18" charset="0"/>
                          <a:ea typeface="Times New Roman"/>
                        </a:rPr>
                        <a:t>j</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n </a:t>
                      </a:r>
                      <a:r>
                        <a:rPr lang="el-GR" sz="1600" dirty="0">
                          <a:effectLst/>
                          <a:latin typeface="Garamond" panose="02020404030301010803" pitchFamily="18" charset="0"/>
                          <a:ea typeface="Times New Roman"/>
                        </a:rPr>
                        <a:t>= 150</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bl>
          </a:graphicData>
        </a:graphic>
      </p:graphicFrame>
      <p:sp>
        <p:nvSpPr>
          <p:cNvPr id="2" name="Rectangle 1"/>
          <p:cNvSpPr/>
          <p:nvPr/>
        </p:nvSpPr>
        <p:spPr>
          <a:xfrm>
            <a:off x="7986977" y="4394633"/>
            <a:ext cx="5431894" cy="2130711"/>
          </a:xfrm>
          <a:prstGeom prst="rect">
            <a:avLst/>
          </a:prstGeom>
        </p:spPr>
        <p:txBody>
          <a:bodyPr wrap="square">
            <a:spAutoFit/>
          </a:bodyPr>
          <a:lstStyle/>
          <a:p>
            <a:pPr marL="285750" indent="-285750">
              <a:lnSpc>
                <a:spcPct val="150000"/>
              </a:lnSpc>
              <a:buFont typeface="Wingdings" panose="05000000000000000000" pitchFamily="2" charset="2"/>
              <a:buChar char="ü"/>
            </a:pPr>
            <a:r>
              <a:rPr lang="en-US" dirty="0">
                <a:solidFill>
                  <a:schemeClr val="tx2">
                    <a:lumMod val="65000"/>
                    <a:lumOff val="35000"/>
                  </a:schemeClr>
                </a:solidFill>
                <a:latin typeface="Garamond" panose="02020404030301010803" pitchFamily="18" charset="0"/>
              </a:rPr>
              <a:t>purity = ?</a:t>
            </a:r>
          </a:p>
          <a:p>
            <a:pPr marL="285750" indent="-285750">
              <a:lnSpc>
                <a:spcPct val="150000"/>
              </a:lnSpc>
              <a:buFont typeface="Wingdings" panose="05000000000000000000" pitchFamily="2" charset="2"/>
              <a:buChar char="ü"/>
            </a:pPr>
            <a:r>
              <a:rPr lang="en-US" dirty="0">
                <a:solidFill>
                  <a:schemeClr val="tx2">
                    <a:lumMod val="65000"/>
                    <a:lumOff val="35000"/>
                  </a:schemeClr>
                </a:solidFill>
                <a:latin typeface="Garamond" panose="02020404030301010803" pitchFamily="18" charset="0"/>
              </a:rPr>
              <a:t>match = ?</a:t>
            </a:r>
          </a:p>
          <a:p>
            <a:pPr marL="285750" indent="-285750">
              <a:lnSpc>
                <a:spcPct val="150000"/>
              </a:lnSpc>
              <a:buFont typeface="Wingdings" panose="05000000000000000000" pitchFamily="2" charset="2"/>
              <a:buChar char="ü"/>
            </a:pPr>
            <a:r>
              <a:rPr lang="en-US" dirty="0">
                <a:solidFill>
                  <a:schemeClr val="tx2">
                    <a:lumMod val="65000"/>
                    <a:lumOff val="35000"/>
                  </a:schemeClr>
                </a:solidFill>
                <a:latin typeface="Garamond" panose="02020404030301010803" pitchFamily="18" charset="0"/>
              </a:rPr>
              <a:t>precision = ? </a:t>
            </a:r>
          </a:p>
          <a:p>
            <a:pPr marL="285750" indent="-285750">
              <a:lnSpc>
                <a:spcPct val="150000"/>
              </a:lnSpc>
              <a:buFont typeface="Wingdings" panose="05000000000000000000" pitchFamily="2" charset="2"/>
              <a:buChar char="ü"/>
            </a:pPr>
            <a:r>
              <a:rPr lang="en-US" dirty="0">
                <a:solidFill>
                  <a:schemeClr val="tx2">
                    <a:lumMod val="65000"/>
                    <a:lumOff val="35000"/>
                  </a:schemeClr>
                </a:solidFill>
                <a:latin typeface="Garamond" panose="02020404030301010803" pitchFamily="18" charset="0"/>
              </a:rPr>
              <a:t>Recall = ?</a:t>
            </a:r>
          </a:p>
          <a:p>
            <a:pPr marL="285750" indent="-285750">
              <a:lnSpc>
                <a:spcPct val="150000"/>
              </a:lnSpc>
              <a:buFont typeface="Wingdings" panose="05000000000000000000" pitchFamily="2" charset="2"/>
              <a:buChar char="ü"/>
            </a:pPr>
            <a:r>
              <a:rPr lang="en-US" dirty="0">
                <a:solidFill>
                  <a:schemeClr val="tx2">
                    <a:lumMod val="65000"/>
                    <a:lumOff val="35000"/>
                  </a:schemeClr>
                </a:solidFill>
                <a:latin typeface="Garamond" panose="02020404030301010803" pitchFamily="18" charset="0"/>
              </a:rPr>
              <a:t>F = ?</a:t>
            </a:r>
            <a:endParaRPr lang="el-GR" dirty="0">
              <a:solidFill>
                <a:schemeClr val="tx2">
                  <a:lumMod val="65000"/>
                  <a:lumOff val="35000"/>
                </a:schemeClr>
              </a:solidFill>
              <a:latin typeface="Garamond" panose="02020404030301010803" pitchFamily="18" charset="0"/>
            </a:endParaRPr>
          </a:p>
        </p:txBody>
      </p:sp>
      <p:pic>
        <p:nvPicPr>
          <p:cNvPr id="8" name="Εικόνα 7">
            <a:extLst>
              <a:ext uri="{FF2B5EF4-FFF2-40B4-BE49-F238E27FC236}">
                <a16:creationId xmlns:a16="http://schemas.microsoft.com/office/drawing/2014/main" id="{31F2AD65-5D1F-4310-D6D2-85E754710501}"/>
              </a:ext>
            </a:extLst>
          </p:cNvPr>
          <p:cNvPicPr>
            <a:picLocks noChangeAspect="1"/>
          </p:cNvPicPr>
          <p:nvPr/>
        </p:nvPicPr>
        <p:blipFill>
          <a:blip r:embed="rId2"/>
          <a:stretch>
            <a:fillRect/>
          </a:stretch>
        </p:blipFill>
        <p:spPr>
          <a:xfrm>
            <a:off x="4149086" y="1336888"/>
            <a:ext cx="4055074" cy="2629721"/>
          </a:xfrm>
          <a:prstGeom prst="rect">
            <a:avLst/>
          </a:prstGeom>
        </p:spPr>
      </p:pic>
    </p:spTree>
    <p:extLst>
      <p:ext uri="{BB962C8B-B14F-4D97-AF65-F5344CB8AC3E}">
        <p14:creationId xmlns:p14="http://schemas.microsoft.com/office/powerpoint/2010/main" val="2971223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708E3A-6E66-4410-92B1-FA16A2C1ED56}"/>
              </a:ext>
            </a:extLst>
          </p:cNvPr>
          <p:cNvSpPr txBox="1"/>
          <p:nvPr/>
        </p:nvSpPr>
        <p:spPr>
          <a:xfrm>
            <a:off x="1125860" y="1176631"/>
            <a:ext cx="9649072" cy="3693319"/>
          </a:xfrm>
          <a:prstGeom prst="rect">
            <a:avLst/>
          </a:prstGeom>
          <a:noFill/>
        </p:spPr>
        <p:txBody>
          <a:bodyPr wrap="square" rtlCol="0">
            <a:spAutoFit/>
          </a:bodyPr>
          <a:lstStyle/>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125860" y="375629"/>
            <a:ext cx="9577064" cy="646331"/>
          </a:xfrm>
          <a:prstGeom prst="rect">
            <a:avLst/>
          </a:prstGeom>
          <a:noFill/>
        </p:spPr>
        <p:txBody>
          <a:bodyPr wrap="square" rtlCol="0" anchor="ctr">
            <a:spAutoFit/>
          </a:bodyPr>
          <a:lstStyle/>
          <a:p>
            <a:r>
              <a:rPr lang="el-GR" sz="3600" dirty="0">
                <a:effectLst>
                  <a:outerShdw blurRad="38100" dist="38100" dir="2700000" algn="tl">
                    <a:srgbClr val="000000">
                      <a:alpha val="43137"/>
                    </a:srgbClr>
                  </a:outerShdw>
                </a:effectLst>
                <a:latin typeface="Garamond" panose="02020404030301010803" pitchFamily="18" charset="0"/>
              </a:rPr>
              <a:t>Αλγόριθμος K</a:t>
            </a:r>
            <a:r>
              <a:rPr lang="en-US" sz="3600" dirty="0">
                <a:effectLst>
                  <a:outerShdw blurRad="38100" dist="38100" dir="2700000" algn="tl">
                    <a:srgbClr val="000000">
                      <a:alpha val="43137"/>
                    </a:srgbClr>
                  </a:outerShdw>
                </a:effectLst>
                <a:latin typeface="Garamond" panose="02020404030301010803" pitchFamily="18" charset="0"/>
              </a:rPr>
              <a:t>-means</a:t>
            </a:r>
            <a:endParaRPr lang="el-GR" sz="3600" dirty="0">
              <a:effectLst>
                <a:outerShdw blurRad="38100" dist="38100" dir="2700000" algn="tl">
                  <a:srgbClr val="000000">
                    <a:alpha val="43137"/>
                  </a:srgbClr>
                </a:outerShdw>
              </a:effectLst>
              <a:latin typeface="Garamond" panose="02020404030301010803" pitchFamily="18" charset="0"/>
            </a:endParaRPr>
          </a:p>
        </p:txBody>
      </p:sp>
      <p:graphicFrame>
        <p:nvGraphicFramePr>
          <p:cNvPr id="11" name="Πίνακας 6"/>
          <p:cNvGraphicFramePr>
            <a:graphicFrameLocks noGrp="1"/>
          </p:cNvGraphicFramePr>
          <p:nvPr>
            <p:extLst>
              <p:ext uri="{D42A27DB-BD31-4B8C-83A1-F6EECF244321}">
                <p14:modId xmlns:p14="http://schemas.microsoft.com/office/powerpoint/2010/main" val="2572225174"/>
              </p:ext>
            </p:extLst>
          </p:nvPr>
        </p:nvGraphicFramePr>
        <p:xfrm>
          <a:off x="2973243" y="1295290"/>
          <a:ext cx="5974524" cy="1773638"/>
        </p:xfrm>
        <a:graphic>
          <a:graphicData uri="http://schemas.openxmlformats.org/drawingml/2006/table">
            <a:tbl>
              <a:tblPr firstRow="1" firstCol="1" bandRow="1"/>
              <a:tblGrid>
                <a:gridCol w="1456372">
                  <a:extLst>
                    <a:ext uri="{9D8B030D-6E8A-4147-A177-3AD203B41FA5}">
                      <a16:colId xmlns:a16="http://schemas.microsoft.com/office/drawing/2014/main" val="20000"/>
                    </a:ext>
                  </a:extLst>
                </a:gridCol>
                <a:gridCol w="1091248">
                  <a:extLst>
                    <a:ext uri="{9D8B030D-6E8A-4147-A177-3AD203B41FA5}">
                      <a16:colId xmlns:a16="http://schemas.microsoft.com/office/drawing/2014/main" val="20001"/>
                    </a:ext>
                  </a:extLst>
                </a:gridCol>
                <a:gridCol w="1365186">
                  <a:extLst>
                    <a:ext uri="{9D8B030D-6E8A-4147-A177-3AD203B41FA5}">
                      <a16:colId xmlns:a16="http://schemas.microsoft.com/office/drawing/2014/main" val="20002"/>
                    </a:ext>
                  </a:extLst>
                </a:gridCol>
                <a:gridCol w="1251458">
                  <a:extLst>
                    <a:ext uri="{9D8B030D-6E8A-4147-A177-3AD203B41FA5}">
                      <a16:colId xmlns:a16="http://schemas.microsoft.com/office/drawing/2014/main" val="20003"/>
                    </a:ext>
                  </a:extLst>
                </a:gridCol>
                <a:gridCol w="810260">
                  <a:extLst>
                    <a:ext uri="{9D8B030D-6E8A-4147-A177-3AD203B41FA5}">
                      <a16:colId xmlns:a16="http://schemas.microsoft.com/office/drawing/2014/main" val="20004"/>
                    </a:ext>
                  </a:extLst>
                </a:gridCol>
              </a:tblGrid>
              <a:tr h="288000">
                <a:tc>
                  <a:txBody>
                    <a:bodyPr/>
                    <a:lstStyle/>
                    <a:p>
                      <a:pPr algn="ctr">
                        <a:lnSpc>
                          <a:spcPts val="1260"/>
                        </a:lnSpc>
                        <a:spcAft>
                          <a:spcPts val="0"/>
                        </a:spcAft>
                      </a:pPr>
                      <a:r>
                        <a:rPr lang="el-GR" sz="1600" dirty="0">
                          <a:effectLst/>
                          <a:latin typeface="Garamond" panose="02020404030301010803" pitchFamily="18" charset="0"/>
                          <a:ea typeface="Times New Roman"/>
                        </a:rPr>
                        <a:t> </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Calibri"/>
                          <a:cs typeface="Times New Roman"/>
                        </a:rPr>
                        <a:t>iris</a:t>
                      </a:r>
                      <a:r>
                        <a:rPr lang="el-GR" sz="1600" dirty="0">
                          <a:effectLst/>
                          <a:latin typeface="Garamond" panose="02020404030301010803" pitchFamily="18" charset="0"/>
                          <a:ea typeface="Calibri"/>
                          <a:cs typeface="Times New Roman"/>
                        </a:rPr>
                        <a:t>-</a:t>
                      </a:r>
                      <a:r>
                        <a:rPr lang="el-GR" sz="1600" dirty="0" err="1">
                          <a:effectLst/>
                          <a:latin typeface="Garamond" panose="02020404030301010803" pitchFamily="18" charset="0"/>
                          <a:ea typeface="Calibri"/>
                          <a:cs typeface="Times New Roman"/>
                        </a:rPr>
                        <a:t>setosa</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Times New Roman"/>
                          <a:cs typeface="Times New Roman"/>
                        </a:rPr>
                        <a:t>iris</a:t>
                      </a:r>
                      <a:r>
                        <a:rPr lang="el-GR" sz="1600" dirty="0">
                          <a:effectLst/>
                          <a:latin typeface="Garamond" panose="02020404030301010803" pitchFamily="18" charset="0"/>
                          <a:ea typeface="Times New Roman"/>
                          <a:cs typeface="Times New Roman"/>
                        </a:rPr>
                        <a:t>-</a:t>
                      </a:r>
                      <a:r>
                        <a:rPr lang="el-GR" sz="1600" dirty="0" err="1">
                          <a:effectLst/>
                          <a:latin typeface="Garamond" panose="02020404030301010803" pitchFamily="18" charset="0"/>
                          <a:ea typeface="Times New Roman"/>
                          <a:cs typeface="Times New Roman"/>
                        </a:rPr>
                        <a:t>versicolor</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Calibri"/>
                          <a:cs typeface="Times New Roman"/>
                        </a:rPr>
                        <a:t>iris</a:t>
                      </a:r>
                      <a:r>
                        <a:rPr lang="el-GR" sz="1600" dirty="0">
                          <a:effectLst/>
                          <a:latin typeface="Garamond" panose="02020404030301010803" pitchFamily="18" charset="0"/>
                          <a:ea typeface="Calibri"/>
                          <a:cs typeface="Times New Roman"/>
                        </a:rPr>
                        <a:t>-</a:t>
                      </a:r>
                      <a:r>
                        <a:rPr lang="el-GR" sz="1600" dirty="0" err="1">
                          <a:effectLst/>
                          <a:latin typeface="Garamond" panose="02020404030301010803" pitchFamily="18" charset="0"/>
                          <a:ea typeface="Calibri"/>
                          <a:cs typeface="Times New Roman"/>
                        </a:rPr>
                        <a:t>virginica</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 </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 </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l-GR" sz="1600" baseline="-25000" dirty="0">
                          <a:effectLst/>
                          <a:latin typeface="Garamond" panose="02020404030301010803" pitchFamily="18" charset="0"/>
                          <a:ea typeface="Times New Roman"/>
                        </a:rPr>
                        <a:t>1</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n-US" sz="1600" baseline="-25000" dirty="0">
                          <a:effectLst/>
                          <a:latin typeface="Garamond" panose="02020404030301010803" pitchFamily="18" charset="0"/>
                          <a:ea typeface="Times New Roman"/>
                        </a:rPr>
                        <a:t>2</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n-US" sz="1600" baseline="-25000" dirty="0">
                          <a:effectLst/>
                          <a:latin typeface="Garamond" panose="02020404030301010803" pitchFamily="18" charset="0"/>
                          <a:ea typeface="Times New Roman"/>
                        </a:rPr>
                        <a:t>3</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err="1">
                          <a:effectLst/>
                          <a:latin typeface="Garamond" panose="02020404030301010803" pitchFamily="18" charset="0"/>
                          <a:ea typeface="Times New Roman"/>
                        </a:rPr>
                        <a:t>n</a:t>
                      </a:r>
                      <a:r>
                        <a:rPr lang="el-GR" sz="1600" i="1" baseline="-25000" dirty="0" err="1">
                          <a:effectLst/>
                          <a:latin typeface="Garamond" panose="02020404030301010803" pitchFamily="18" charset="0"/>
                          <a:ea typeface="Times New Roman"/>
                        </a:rPr>
                        <a:t>i</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1</a:t>
                      </a:r>
                      <a:r>
                        <a:rPr lang="el-GR" sz="1600" dirty="0">
                          <a:effectLst/>
                          <a:latin typeface="Garamond" panose="02020404030301010803" pitchFamily="18" charset="0"/>
                          <a:ea typeface="Times New Roman"/>
                        </a:rPr>
                        <a:t> (τετράγωνα)</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30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0</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30</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2</a:t>
                      </a:r>
                      <a:r>
                        <a:rPr lang="el-GR" sz="1600" dirty="0">
                          <a:effectLst/>
                          <a:latin typeface="Garamond" panose="02020404030301010803" pitchFamily="18" charset="0"/>
                          <a:ea typeface="Times New Roman"/>
                        </a:rPr>
                        <a:t> (κύκλοι)</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20</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4</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24</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33638">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3</a:t>
                      </a:r>
                      <a:r>
                        <a:rPr lang="el-GR" sz="1600" dirty="0">
                          <a:effectLst/>
                          <a:latin typeface="Garamond" panose="02020404030301010803" pitchFamily="18" charset="0"/>
                          <a:ea typeface="Times New Roman"/>
                        </a:rPr>
                        <a:t> (τρίγωνα)</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46</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50</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96</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88000">
                <a:tc>
                  <a:txBody>
                    <a:bodyPr/>
                    <a:lstStyle/>
                    <a:p>
                      <a:pPr algn="ctr">
                        <a:lnSpc>
                          <a:spcPts val="1260"/>
                        </a:lnSpc>
                        <a:spcAft>
                          <a:spcPts val="0"/>
                        </a:spcAft>
                      </a:pPr>
                      <a:r>
                        <a:rPr lang="el-GR" sz="1600" i="1" dirty="0" err="1">
                          <a:effectLst/>
                          <a:latin typeface="Garamond" panose="02020404030301010803" pitchFamily="18" charset="0"/>
                          <a:ea typeface="Times New Roman"/>
                        </a:rPr>
                        <a:t>m</a:t>
                      </a:r>
                      <a:r>
                        <a:rPr lang="el-GR" sz="1600" i="1" baseline="-25000" dirty="0" err="1">
                          <a:effectLst/>
                          <a:latin typeface="Garamond" panose="02020404030301010803" pitchFamily="18" charset="0"/>
                          <a:ea typeface="Times New Roman"/>
                        </a:rPr>
                        <a:t>j</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n </a:t>
                      </a:r>
                      <a:r>
                        <a:rPr lang="el-GR" sz="1600" dirty="0">
                          <a:effectLst/>
                          <a:latin typeface="Garamond" panose="02020404030301010803" pitchFamily="18" charset="0"/>
                          <a:ea typeface="Times New Roman"/>
                        </a:rPr>
                        <a:t>= 150</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bl>
          </a:graphicData>
        </a:graphic>
      </p:graphicFrame>
      <p:sp>
        <p:nvSpPr>
          <p:cNvPr id="2" name="Rectangle 1"/>
          <p:cNvSpPr/>
          <p:nvPr/>
        </p:nvSpPr>
        <p:spPr>
          <a:xfrm>
            <a:off x="4510236" y="3512558"/>
            <a:ext cx="5431894" cy="2130711"/>
          </a:xfrm>
          <a:prstGeom prst="rect">
            <a:avLst/>
          </a:prstGeom>
        </p:spPr>
        <p:txBody>
          <a:bodyPr wrap="square">
            <a:spAutoFit/>
          </a:bodyPr>
          <a:lstStyle/>
          <a:p>
            <a:pPr marL="285750" indent="-285750">
              <a:lnSpc>
                <a:spcPct val="150000"/>
              </a:lnSpc>
              <a:buFont typeface="Wingdings" panose="05000000000000000000" pitchFamily="2" charset="2"/>
              <a:buChar char="ü"/>
            </a:pPr>
            <a:r>
              <a:rPr lang="en-US" dirty="0">
                <a:solidFill>
                  <a:schemeClr val="tx2">
                    <a:lumMod val="65000"/>
                    <a:lumOff val="35000"/>
                  </a:schemeClr>
                </a:solidFill>
                <a:latin typeface="Garamond" panose="02020404030301010803" pitchFamily="18" charset="0"/>
              </a:rPr>
              <a:t>purity = (30 + 20 + 50)/150</a:t>
            </a:r>
            <a:r>
              <a:rPr lang="el-GR" dirty="0">
                <a:solidFill>
                  <a:schemeClr val="tx2">
                    <a:lumMod val="65000"/>
                    <a:lumOff val="35000"/>
                  </a:schemeClr>
                </a:solidFill>
                <a:latin typeface="Garamond" panose="02020404030301010803" pitchFamily="18" charset="0"/>
              </a:rPr>
              <a:t> = 0,66</a:t>
            </a:r>
            <a:endParaRPr lang="en-US" dirty="0">
              <a:solidFill>
                <a:schemeClr val="tx2">
                  <a:lumMod val="65000"/>
                  <a:lumOff val="35000"/>
                </a:schemeClr>
              </a:solidFill>
              <a:latin typeface="Garamond" panose="02020404030301010803" pitchFamily="18" charset="0"/>
            </a:endParaRPr>
          </a:p>
          <a:p>
            <a:pPr marL="285750" indent="-285750">
              <a:lnSpc>
                <a:spcPct val="150000"/>
              </a:lnSpc>
              <a:buFont typeface="Wingdings" panose="05000000000000000000" pitchFamily="2" charset="2"/>
              <a:buChar char="ü"/>
            </a:pPr>
            <a:r>
              <a:rPr lang="en-US" dirty="0">
                <a:solidFill>
                  <a:schemeClr val="tx2">
                    <a:lumMod val="65000"/>
                    <a:lumOff val="35000"/>
                  </a:schemeClr>
                </a:solidFill>
                <a:latin typeface="Garamond" panose="02020404030301010803" pitchFamily="18" charset="0"/>
              </a:rPr>
              <a:t>match = (30+4+50)/150 </a:t>
            </a:r>
            <a:r>
              <a:rPr lang="el-GR" dirty="0">
                <a:solidFill>
                  <a:schemeClr val="tx2">
                    <a:lumMod val="65000"/>
                    <a:lumOff val="35000"/>
                  </a:schemeClr>
                </a:solidFill>
                <a:latin typeface="Garamond" panose="02020404030301010803" pitchFamily="18" charset="0"/>
              </a:rPr>
              <a:t>= 0,56</a:t>
            </a:r>
            <a:endParaRPr lang="en-US" dirty="0">
              <a:solidFill>
                <a:schemeClr val="tx2">
                  <a:lumMod val="65000"/>
                  <a:lumOff val="35000"/>
                </a:schemeClr>
              </a:solidFill>
              <a:latin typeface="Garamond" panose="02020404030301010803" pitchFamily="18" charset="0"/>
            </a:endParaRPr>
          </a:p>
          <a:p>
            <a:pPr marL="285750" indent="-285750">
              <a:lnSpc>
                <a:spcPct val="150000"/>
              </a:lnSpc>
              <a:buFont typeface="Wingdings" panose="05000000000000000000" pitchFamily="2" charset="2"/>
              <a:buChar char="ü"/>
            </a:pPr>
            <a:r>
              <a:rPr lang="en-US" dirty="0">
                <a:solidFill>
                  <a:schemeClr val="tx2">
                    <a:lumMod val="65000"/>
                    <a:lumOff val="35000"/>
                  </a:schemeClr>
                </a:solidFill>
                <a:latin typeface="Garamond" panose="02020404030301010803" pitchFamily="18" charset="0"/>
              </a:rPr>
              <a:t>precision(c3) = 50/96 </a:t>
            </a:r>
          </a:p>
          <a:p>
            <a:pPr marL="285750" indent="-285750">
              <a:lnSpc>
                <a:spcPct val="150000"/>
              </a:lnSpc>
              <a:buFont typeface="Wingdings" panose="05000000000000000000" pitchFamily="2" charset="2"/>
              <a:buChar char="ü"/>
            </a:pPr>
            <a:r>
              <a:rPr lang="en-US" dirty="0">
                <a:solidFill>
                  <a:schemeClr val="tx2">
                    <a:lumMod val="65000"/>
                    <a:lumOff val="35000"/>
                  </a:schemeClr>
                </a:solidFill>
                <a:latin typeface="Garamond" panose="02020404030301010803" pitchFamily="18" charset="0"/>
              </a:rPr>
              <a:t>recall(c3) = 50/50</a:t>
            </a:r>
          </a:p>
          <a:p>
            <a:pPr marL="285750" indent="-285750">
              <a:lnSpc>
                <a:spcPct val="150000"/>
              </a:lnSpc>
              <a:buFont typeface="Wingdings" panose="05000000000000000000" pitchFamily="2" charset="2"/>
              <a:buChar char="ü"/>
            </a:pPr>
            <a:r>
              <a:rPr lang="en-US" dirty="0">
                <a:solidFill>
                  <a:schemeClr val="tx2">
                    <a:lumMod val="65000"/>
                    <a:lumOff val="35000"/>
                  </a:schemeClr>
                </a:solidFill>
                <a:latin typeface="Garamond" panose="02020404030301010803" pitchFamily="18" charset="0"/>
              </a:rPr>
              <a:t>F = (Fc1+Fc2+Fc3)/3</a:t>
            </a:r>
            <a:r>
              <a:rPr lang="el-GR" dirty="0">
                <a:solidFill>
                  <a:schemeClr val="tx2">
                    <a:lumMod val="65000"/>
                    <a:lumOff val="35000"/>
                  </a:schemeClr>
                </a:solidFill>
                <a:latin typeface="Garamond" panose="02020404030301010803" pitchFamily="18" charset="0"/>
              </a:rPr>
              <a:t> = 0,658</a:t>
            </a:r>
          </a:p>
        </p:txBody>
      </p:sp>
    </p:spTree>
    <p:extLst>
      <p:ext uri="{BB962C8B-B14F-4D97-AF65-F5344CB8AC3E}">
        <p14:creationId xmlns:p14="http://schemas.microsoft.com/office/powerpoint/2010/main" val="36616451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BFD367-BD83-E88F-325E-CADA3452032E}"/>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CBCA95E5-C8D9-5442-F3F7-9FA9D6908F30}"/>
              </a:ext>
            </a:extLst>
          </p:cNvPr>
          <p:cNvSpPr txBox="1"/>
          <p:nvPr/>
        </p:nvSpPr>
        <p:spPr>
          <a:xfrm>
            <a:off x="1125860" y="1176631"/>
            <a:ext cx="9649072" cy="3693319"/>
          </a:xfrm>
          <a:prstGeom prst="rect">
            <a:avLst/>
          </a:prstGeom>
          <a:noFill/>
        </p:spPr>
        <p:txBody>
          <a:bodyPr wrap="square" rtlCol="0">
            <a:spAutoFit/>
          </a:bodyPr>
          <a:lstStyle/>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p:cxnSp>
        <p:nvCxnSpPr>
          <p:cNvPr id="5" name="Straight Connector 4">
            <a:extLst>
              <a:ext uri="{FF2B5EF4-FFF2-40B4-BE49-F238E27FC236}">
                <a16:creationId xmlns:a16="http://schemas.microsoft.com/office/drawing/2014/main" id="{833FE933-4E4D-47AF-0981-1E2FBA47F964}"/>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461E7BB0-1D8F-B2E3-65F5-B12A82D35345}"/>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2236DD5-FB2C-17EA-378E-4103BA493290}"/>
              </a:ext>
            </a:extLst>
          </p:cNvPr>
          <p:cNvSpPr txBox="1"/>
          <p:nvPr/>
        </p:nvSpPr>
        <p:spPr>
          <a:xfrm>
            <a:off x="1125860" y="375629"/>
            <a:ext cx="9577064" cy="646331"/>
          </a:xfrm>
          <a:prstGeom prst="rect">
            <a:avLst/>
          </a:prstGeom>
          <a:noFill/>
        </p:spPr>
        <p:txBody>
          <a:bodyPr wrap="square" rtlCol="0" anchor="ctr">
            <a:spAutoFit/>
          </a:bodyPr>
          <a:lstStyle/>
          <a:p>
            <a:r>
              <a:rPr lang="el-GR" sz="3600" dirty="0">
                <a:effectLst>
                  <a:outerShdw blurRad="38100" dist="38100" dir="2700000" algn="tl">
                    <a:srgbClr val="000000">
                      <a:alpha val="43137"/>
                    </a:srgbClr>
                  </a:outerShdw>
                </a:effectLst>
                <a:latin typeface="Garamond" panose="02020404030301010803" pitchFamily="18" charset="0"/>
              </a:rPr>
              <a:t>Τι σημαίνει κακό </a:t>
            </a:r>
            <a:r>
              <a:rPr lang="en-US" sz="3600" dirty="0">
                <a:effectLst>
                  <a:outerShdw blurRad="38100" dist="38100" dir="2700000" algn="tl">
                    <a:srgbClr val="000000">
                      <a:alpha val="43137"/>
                    </a:srgbClr>
                  </a:outerShdw>
                </a:effectLst>
                <a:latin typeface="Garamond" panose="02020404030301010803" pitchFamily="18" charset="0"/>
              </a:rPr>
              <a:t>clustering ?</a:t>
            </a:r>
            <a:endParaRPr lang="el-GR" sz="3600" dirty="0">
              <a:effectLst>
                <a:outerShdw blurRad="38100" dist="38100" dir="2700000" algn="tl">
                  <a:srgbClr val="000000">
                    <a:alpha val="43137"/>
                  </a:srgbClr>
                </a:outerShdw>
              </a:effectLst>
              <a:latin typeface="Garamond" panose="02020404030301010803" pitchFamily="18" charset="0"/>
            </a:endParaRPr>
          </a:p>
        </p:txBody>
      </p:sp>
      <p:graphicFrame>
        <p:nvGraphicFramePr>
          <p:cNvPr id="11" name="Πίνακας 6">
            <a:extLst>
              <a:ext uri="{FF2B5EF4-FFF2-40B4-BE49-F238E27FC236}">
                <a16:creationId xmlns:a16="http://schemas.microsoft.com/office/drawing/2014/main" id="{20F9A102-2615-F101-EE9D-F4CD438C0EE0}"/>
              </a:ext>
            </a:extLst>
          </p:cNvPr>
          <p:cNvGraphicFramePr>
            <a:graphicFrameLocks noGrp="1"/>
          </p:cNvGraphicFramePr>
          <p:nvPr>
            <p:extLst>
              <p:ext uri="{D42A27DB-BD31-4B8C-83A1-F6EECF244321}">
                <p14:modId xmlns:p14="http://schemas.microsoft.com/office/powerpoint/2010/main" val="3222881570"/>
              </p:ext>
            </p:extLst>
          </p:nvPr>
        </p:nvGraphicFramePr>
        <p:xfrm>
          <a:off x="2973243" y="1079298"/>
          <a:ext cx="5974524" cy="1773638"/>
        </p:xfrm>
        <a:graphic>
          <a:graphicData uri="http://schemas.openxmlformats.org/drawingml/2006/table">
            <a:tbl>
              <a:tblPr firstRow="1" firstCol="1" bandRow="1"/>
              <a:tblGrid>
                <a:gridCol w="1456372">
                  <a:extLst>
                    <a:ext uri="{9D8B030D-6E8A-4147-A177-3AD203B41FA5}">
                      <a16:colId xmlns:a16="http://schemas.microsoft.com/office/drawing/2014/main" val="20000"/>
                    </a:ext>
                  </a:extLst>
                </a:gridCol>
                <a:gridCol w="1091248">
                  <a:extLst>
                    <a:ext uri="{9D8B030D-6E8A-4147-A177-3AD203B41FA5}">
                      <a16:colId xmlns:a16="http://schemas.microsoft.com/office/drawing/2014/main" val="20001"/>
                    </a:ext>
                  </a:extLst>
                </a:gridCol>
                <a:gridCol w="1365186">
                  <a:extLst>
                    <a:ext uri="{9D8B030D-6E8A-4147-A177-3AD203B41FA5}">
                      <a16:colId xmlns:a16="http://schemas.microsoft.com/office/drawing/2014/main" val="20002"/>
                    </a:ext>
                  </a:extLst>
                </a:gridCol>
                <a:gridCol w="1251458">
                  <a:extLst>
                    <a:ext uri="{9D8B030D-6E8A-4147-A177-3AD203B41FA5}">
                      <a16:colId xmlns:a16="http://schemas.microsoft.com/office/drawing/2014/main" val="20003"/>
                    </a:ext>
                  </a:extLst>
                </a:gridCol>
                <a:gridCol w="810260">
                  <a:extLst>
                    <a:ext uri="{9D8B030D-6E8A-4147-A177-3AD203B41FA5}">
                      <a16:colId xmlns:a16="http://schemas.microsoft.com/office/drawing/2014/main" val="20004"/>
                    </a:ext>
                  </a:extLst>
                </a:gridCol>
              </a:tblGrid>
              <a:tr h="288000">
                <a:tc>
                  <a:txBody>
                    <a:bodyPr/>
                    <a:lstStyle/>
                    <a:p>
                      <a:pPr algn="ctr">
                        <a:lnSpc>
                          <a:spcPts val="1260"/>
                        </a:lnSpc>
                        <a:spcAft>
                          <a:spcPts val="0"/>
                        </a:spcAft>
                      </a:pPr>
                      <a:r>
                        <a:rPr lang="el-GR" sz="1600" dirty="0">
                          <a:effectLst/>
                          <a:latin typeface="Garamond" panose="02020404030301010803" pitchFamily="18" charset="0"/>
                          <a:ea typeface="Times New Roman"/>
                        </a:rPr>
                        <a:t> </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Calibri"/>
                          <a:cs typeface="Times New Roman"/>
                        </a:rPr>
                        <a:t>iris</a:t>
                      </a:r>
                      <a:r>
                        <a:rPr lang="el-GR" sz="1600" dirty="0">
                          <a:effectLst/>
                          <a:latin typeface="Garamond" panose="02020404030301010803" pitchFamily="18" charset="0"/>
                          <a:ea typeface="Calibri"/>
                          <a:cs typeface="Times New Roman"/>
                        </a:rPr>
                        <a:t>-</a:t>
                      </a:r>
                      <a:r>
                        <a:rPr lang="el-GR" sz="1600" dirty="0" err="1">
                          <a:effectLst/>
                          <a:latin typeface="Garamond" panose="02020404030301010803" pitchFamily="18" charset="0"/>
                          <a:ea typeface="Calibri"/>
                          <a:cs typeface="Times New Roman"/>
                        </a:rPr>
                        <a:t>setosa</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Times New Roman"/>
                          <a:cs typeface="Times New Roman"/>
                        </a:rPr>
                        <a:t>iris</a:t>
                      </a:r>
                      <a:r>
                        <a:rPr lang="el-GR" sz="1600" dirty="0">
                          <a:effectLst/>
                          <a:latin typeface="Garamond" panose="02020404030301010803" pitchFamily="18" charset="0"/>
                          <a:ea typeface="Times New Roman"/>
                          <a:cs typeface="Times New Roman"/>
                        </a:rPr>
                        <a:t>-</a:t>
                      </a:r>
                      <a:r>
                        <a:rPr lang="el-GR" sz="1600" dirty="0" err="1">
                          <a:effectLst/>
                          <a:latin typeface="Garamond" panose="02020404030301010803" pitchFamily="18" charset="0"/>
                          <a:ea typeface="Times New Roman"/>
                          <a:cs typeface="Times New Roman"/>
                        </a:rPr>
                        <a:t>versicolor</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Calibri"/>
                          <a:cs typeface="Times New Roman"/>
                        </a:rPr>
                        <a:t>iris</a:t>
                      </a:r>
                      <a:r>
                        <a:rPr lang="el-GR" sz="1600" dirty="0">
                          <a:effectLst/>
                          <a:latin typeface="Garamond" panose="02020404030301010803" pitchFamily="18" charset="0"/>
                          <a:ea typeface="Calibri"/>
                          <a:cs typeface="Times New Roman"/>
                        </a:rPr>
                        <a:t>-</a:t>
                      </a:r>
                      <a:r>
                        <a:rPr lang="el-GR" sz="1600" dirty="0" err="1">
                          <a:effectLst/>
                          <a:latin typeface="Garamond" panose="02020404030301010803" pitchFamily="18" charset="0"/>
                          <a:ea typeface="Calibri"/>
                          <a:cs typeface="Times New Roman"/>
                        </a:rPr>
                        <a:t>virginica</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 </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 </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l-GR" sz="1600" baseline="-25000" dirty="0">
                          <a:effectLst/>
                          <a:latin typeface="Garamond" panose="02020404030301010803" pitchFamily="18" charset="0"/>
                          <a:ea typeface="Times New Roman"/>
                        </a:rPr>
                        <a:t>1</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n-US" sz="1600" baseline="-25000" dirty="0">
                          <a:effectLst/>
                          <a:latin typeface="Garamond" panose="02020404030301010803" pitchFamily="18" charset="0"/>
                          <a:ea typeface="Times New Roman"/>
                        </a:rPr>
                        <a:t>2</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n-US" sz="1600" baseline="-25000" dirty="0">
                          <a:effectLst/>
                          <a:latin typeface="Garamond" panose="02020404030301010803" pitchFamily="18" charset="0"/>
                          <a:ea typeface="Times New Roman"/>
                        </a:rPr>
                        <a:t>3</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err="1">
                          <a:effectLst/>
                          <a:latin typeface="Garamond" panose="02020404030301010803" pitchFamily="18" charset="0"/>
                          <a:ea typeface="Times New Roman"/>
                        </a:rPr>
                        <a:t>n</a:t>
                      </a:r>
                      <a:r>
                        <a:rPr lang="el-GR" sz="1600" i="1" baseline="-25000" dirty="0" err="1">
                          <a:effectLst/>
                          <a:latin typeface="Garamond" panose="02020404030301010803" pitchFamily="18" charset="0"/>
                          <a:ea typeface="Times New Roman"/>
                        </a:rPr>
                        <a:t>i</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1</a:t>
                      </a:r>
                      <a:r>
                        <a:rPr lang="el-GR" sz="1600" dirty="0">
                          <a:effectLst/>
                          <a:latin typeface="Garamond" panose="02020404030301010803" pitchFamily="18" charset="0"/>
                          <a:ea typeface="Times New Roman"/>
                        </a:rPr>
                        <a:t> (τετράγωνα)</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10</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10</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10</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30</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2</a:t>
                      </a:r>
                      <a:r>
                        <a:rPr lang="el-GR" sz="1600" dirty="0">
                          <a:effectLst/>
                          <a:latin typeface="Garamond" panose="02020404030301010803" pitchFamily="18" charset="0"/>
                          <a:ea typeface="Times New Roman"/>
                        </a:rPr>
                        <a:t> (κύκλοι)</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20</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15</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15</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50</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33638">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3</a:t>
                      </a:r>
                      <a:r>
                        <a:rPr lang="el-GR" sz="1600" dirty="0">
                          <a:effectLst/>
                          <a:latin typeface="Garamond" panose="02020404030301010803" pitchFamily="18" charset="0"/>
                          <a:ea typeface="Times New Roman"/>
                        </a:rPr>
                        <a:t> (τρίγωνα)</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2</a:t>
                      </a: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25</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25</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a:effectLst/>
                          <a:latin typeface="Garamond" panose="02020404030301010803" pitchFamily="18" charset="0"/>
                          <a:ea typeface="Times New Roman"/>
                        </a:rPr>
                        <a:t>70</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88000">
                <a:tc>
                  <a:txBody>
                    <a:bodyPr/>
                    <a:lstStyle/>
                    <a:p>
                      <a:pPr algn="ctr">
                        <a:lnSpc>
                          <a:spcPts val="1260"/>
                        </a:lnSpc>
                        <a:spcAft>
                          <a:spcPts val="0"/>
                        </a:spcAft>
                      </a:pPr>
                      <a:r>
                        <a:rPr lang="el-GR" sz="1600" i="1" dirty="0" err="1">
                          <a:effectLst/>
                          <a:latin typeface="Garamond" panose="02020404030301010803" pitchFamily="18" charset="0"/>
                          <a:ea typeface="Times New Roman"/>
                        </a:rPr>
                        <a:t>m</a:t>
                      </a:r>
                      <a:r>
                        <a:rPr lang="el-GR" sz="1600" i="1" baseline="-25000" dirty="0" err="1">
                          <a:effectLst/>
                          <a:latin typeface="Garamond" panose="02020404030301010803" pitchFamily="18" charset="0"/>
                          <a:ea typeface="Times New Roman"/>
                        </a:rPr>
                        <a:t>j</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n </a:t>
                      </a:r>
                      <a:r>
                        <a:rPr lang="el-GR" sz="1600" dirty="0">
                          <a:effectLst/>
                          <a:latin typeface="Garamond" panose="02020404030301010803" pitchFamily="18" charset="0"/>
                          <a:ea typeface="Times New Roman"/>
                        </a:rPr>
                        <a:t>= 150</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bl>
          </a:graphicData>
        </a:graphic>
      </p:graphicFrame>
      <p:sp>
        <p:nvSpPr>
          <p:cNvPr id="2" name="Rectangle 1">
            <a:extLst>
              <a:ext uri="{FF2B5EF4-FFF2-40B4-BE49-F238E27FC236}">
                <a16:creationId xmlns:a16="http://schemas.microsoft.com/office/drawing/2014/main" id="{6DCC6E61-33EE-5A74-1C55-B84927917290}"/>
              </a:ext>
            </a:extLst>
          </p:cNvPr>
          <p:cNvSpPr/>
          <p:nvPr/>
        </p:nvSpPr>
        <p:spPr>
          <a:xfrm>
            <a:off x="4654252" y="2950269"/>
            <a:ext cx="5431894" cy="884216"/>
          </a:xfrm>
          <a:prstGeom prst="rect">
            <a:avLst/>
          </a:prstGeom>
        </p:spPr>
        <p:txBody>
          <a:bodyPr wrap="square">
            <a:spAutoFit/>
          </a:bodyPr>
          <a:lstStyle/>
          <a:p>
            <a:pPr marL="285750" indent="-285750">
              <a:lnSpc>
                <a:spcPct val="150000"/>
              </a:lnSpc>
              <a:buFont typeface="Wingdings" panose="05000000000000000000" pitchFamily="2" charset="2"/>
              <a:buChar char="ü"/>
            </a:pPr>
            <a:r>
              <a:rPr lang="en-US" dirty="0">
                <a:solidFill>
                  <a:schemeClr val="tx2">
                    <a:lumMod val="65000"/>
                    <a:lumOff val="35000"/>
                  </a:schemeClr>
                </a:solidFill>
                <a:latin typeface="Garamond" panose="02020404030301010803" pitchFamily="18" charset="0"/>
              </a:rPr>
              <a:t>purity = (</a:t>
            </a:r>
            <a:r>
              <a:rPr lang="el-GR" dirty="0">
                <a:solidFill>
                  <a:schemeClr val="tx2">
                    <a:lumMod val="65000"/>
                    <a:lumOff val="35000"/>
                  </a:schemeClr>
                </a:solidFill>
                <a:latin typeface="Garamond" panose="02020404030301010803" pitchFamily="18" charset="0"/>
              </a:rPr>
              <a:t>10</a:t>
            </a:r>
            <a:r>
              <a:rPr lang="en-US" dirty="0">
                <a:solidFill>
                  <a:schemeClr val="tx2">
                    <a:lumMod val="65000"/>
                    <a:lumOff val="35000"/>
                  </a:schemeClr>
                </a:solidFill>
                <a:latin typeface="Garamond" panose="02020404030301010803" pitchFamily="18" charset="0"/>
              </a:rPr>
              <a:t> + 20 + </a:t>
            </a:r>
            <a:r>
              <a:rPr lang="el-GR" dirty="0">
                <a:solidFill>
                  <a:schemeClr val="tx2">
                    <a:lumMod val="65000"/>
                    <a:lumOff val="35000"/>
                  </a:schemeClr>
                </a:solidFill>
                <a:latin typeface="Garamond" panose="02020404030301010803" pitchFamily="18" charset="0"/>
              </a:rPr>
              <a:t>25</a:t>
            </a:r>
            <a:r>
              <a:rPr lang="en-US" dirty="0">
                <a:solidFill>
                  <a:schemeClr val="tx2">
                    <a:lumMod val="65000"/>
                    <a:lumOff val="35000"/>
                  </a:schemeClr>
                </a:solidFill>
                <a:latin typeface="Garamond" panose="02020404030301010803" pitchFamily="18" charset="0"/>
              </a:rPr>
              <a:t>)/150</a:t>
            </a:r>
            <a:r>
              <a:rPr lang="el-GR" dirty="0">
                <a:solidFill>
                  <a:schemeClr val="tx2">
                    <a:lumMod val="65000"/>
                    <a:lumOff val="35000"/>
                  </a:schemeClr>
                </a:solidFill>
                <a:latin typeface="Garamond" panose="02020404030301010803" pitchFamily="18" charset="0"/>
              </a:rPr>
              <a:t> = 0,36</a:t>
            </a:r>
            <a:endParaRPr lang="en-US" dirty="0">
              <a:solidFill>
                <a:schemeClr val="tx2">
                  <a:lumMod val="65000"/>
                  <a:lumOff val="35000"/>
                </a:schemeClr>
              </a:solidFill>
              <a:latin typeface="Garamond" panose="02020404030301010803" pitchFamily="18" charset="0"/>
            </a:endParaRPr>
          </a:p>
          <a:p>
            <a:pPr marL="285750" indent="-285750">
              <a:lnSpc>
                <a:spcPct val="150000"/>
              </a:lnSpc>
              <a:buFont typeface="Wingdings" panose="05000000000000000000" pitchFamily="2" charset="2"/>
              <a:buChar char="ü"/>
            </a:pPr>
            <a:r>
              <a:rPr lang="en-US" dirty="0">
                <a:solidFill>
                  <a:schemeClr val="tx2">
                    <a:lumMod val="65000"/>
                    <a:lumOff val="35000"/>
                  </a:schemeClr>
                </a:solidFill>
                <a:latin typeface="Garamond" panose="02020404030301010803" pitchFamily="18" charset="0"/>
              </a:rPr>
              <a:t>match = (</a:t>
            </a:r>
            <a:r>
              <a:rPr lang="el-GR" dirty="0">
                <a:solidFill>
                  <a:schemeClr val="tx2">
                    <a:lumMod val="65000"/>
                    <a:lumOff val="35000"/>
                  </a:schemeClr>
                </a:solidFill>
                <a:latin typeface="Garamond" panose="02020404030301010803" pitchFamily="18" charset="0"/>
              </a:rPr>
              <a:t>1</a:t>
            </a:r>
            <a:r>
              <a:rPr lang="en-US" dirty="0">
                <a:solidFill>
                  <a:schemeClr val="tx2">
                    <a:lumMod val="65000"/>
                    <a:lumOff val="35000"/>
                  </a:schemeClr>
                </a:solidFill>
                <a:latin typeface="Garamond" panose="02020404030301010803" pitchFamily="18" charset="0"/>
              </a:rPr>
              <a:t>0+</a:t>
            </a:r>
            <a:r>
              <a:rPr lang="el-GR" dirty="0">
                <a:solidFill>
                  <a:schemeClr val="tx2">
                    <a:lumMod val="65000"/>
                    <a:lumOff val="35000"/>
                  </a:schemeClr>
                </a:solidFill>
                <a:latin typeface="Garamond" panose="02020404030301010803" pitchFamily="18" charset="0"/>
              </a:rPr>
              <a:t>20</a:t>
            </a:r>
            <a:r>
              <a:rPr lang="en-US" dirty="0">
                <a:solidFill>
                  <a:schemeClr val="tx2">
                    <a:lumMod val="65000"/>
                    <a:lumOff val="35000"/>
                  </a:schemeClr>
                </a:solidFill>
                <a:latin typeface="Garamond" panose="02020404030301010803" pitchFamily="18" charset="0"/>
              </a:rPr>
              <a:t>+</a:t>
            </a:r>
            <a:r>
              <a:rPr lang="el-GR" dirty="0">
                <a:solidFill>
                  <a:schemeClr val="tx2">
                    <a:lumMod val="65000"/>
                    <a:lumOff val="35000"/>
                  </a:schemeClr>
                </a:solidFill>
                <a:latin typeface="Garamond" panose="02020404030301010803" pitchFamily="18" charset="0"/>
              </a:rPr>
              <a:t>25</a:t>
            </a:r>
            <a:r>
              <a:rPr lang="en-US" dirty="0">
                <a:solidFill>
                  <a:schemeClr val="tx2">
                    <a:lumMod val="65000"/>
                    <a:lumOff val="35000"/>
                  </a:schemeClr>
                </a:solidFill>
                <a:latin typeface="Garamond" panose="02020404030301010803" pitchFamily="18" charset="0"/>
              </a:rPr>
              <a:t>)/150 </a:t>
            </a:r>
            <a:r>
              <a:rPr lang="el-GR" dirty="0">
                <a:solidFill>
                  <a:schemeClr val="tx2">
                    <a:lumMod val="65000"/>
                    <a:lumOff val="35000"/>
                  </a:schemeClr>
                </a:solidFill>
                <a:latin typeface="Garamond" panose="02020404030301010803" pitchFamily="18" charset="0"/>
              </a:rPr>
              <a:t>= 0,56</a:t>
            </a:r>
            <a:endParaRPr lang="en-US" dirty="0">
              <a:solidFill>
                <a:schemeClr val="tx2">
                  <a:lumMod val="65000"/>
                  <a:lumOff val="35000"/>
                </a:schemeClr>
              </a:solidFill>
              <a:latin typeface="Garamond" panose="02020404030301010803" pitchFamily="18"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597D6DA-16DB-8C7A-DCEC-E54082D95CF8}"/>
                  </a:ext>
                </a:extLst>
              </p:cNvPr>
              <p:cNvSpPr txBox="1"/>
              <p:nvPr/>
            </p:nvSpPr>
            <p:spPr>
              <a:xfrm>
                <a:off x="1152909" y="4151136"/>
                <a:ext cx="9467984" cy="489686"/>
              </a:xfrm>
              <a:prstGeom prst="rect">
                <a:avLst/>
              </a:prstGeom>
              <a:noFill/>
            </p:spPr>
            <p:txBody>
              <a:bodyPr wrap="square">
                <a:spAutoFit/>
              </a:bodyPr>
              <a:lstStyle/>
              <a:p>
                <a:r>
                  <a:rPr lang="en-US" dirty="0">
                    <a:solidFill>
                      <a:schemeClr val="tx2">
                        <a:lumMod val="65000"/>
                        <a:lumOff val="35000"/>
                      </a:schemeClr>
                    </a:solidFill>
                    <a:latin typeface="Cambria" panose="02040503050406030204" pitchFamily="18" charset="0"/>
                    <a:ea typeface="Cambria" panose="02040503050406030204" pitchFamily="18" charset="0"/>
                  </a:rPr>
                  <a:t>Purity = </a:t>
                </a:r>
                <a14:m>
                  <m:oMath xmlns:m="http://schemas.openxmlformats.org/officeDocument/2006/math">
                    <m:f>
                      <m:fPr>
                        <m:ctrlPr>
                          <a:rPr lang="en-US" i="1" smtClean="0">
                            <a:solidFill>
                              <a:schemeClr val="tx2">
                                <a:lumMod val="65000"/>
                                <a:lumOff val="35000"/>
                              </a:schemeClr>
                            </a:solidFill>
                            <a:latin typeface="Cambria Math" panose="02040503050406030204" pitchFamily="18" charset="0"/>
                          </a:rPr>
                        </m:ctrlPr>
                      </m:fPr>
                      <m:num>
                        <m:r>
                          <a:rPr lang="en-US" b="0" i="1" smtClean="0">
                            <a:solidFill>
                              <a:schemeClr val="tx2">
                                <a:lumMod val="65000"/>
                                <a:lumOff val="35000"/>
                              </a:schemeClr>
                            </a:solidFill>
                            <a:latin typeface="Cambria Math" panose="02040503050406030204" pitchFamily="18" charset="0"/>
                          </a:rPr>
                          <m:t>1</m:t>
                        </m:r>
                      </m:num>
                      <m:den>
                        <m:r>
                          <a:rPr lang="en-US" b="0" i="1" smtClean="0">
                            <a:solidFill>
                              <a:schemeClr val="tx2">
                                <a:lumMod val="65000"/>
                                <a:lumOff val="35000"/>
                              </a:schemeClr>
                            </a:solidFill>
                            <a:latin typeface="Cambria Math" panose="02040503050406030204" pitchFamily="18" charset="0"/>
                          </a:rPr>
                          <m:t>150</m:t>
                        </m:r>
                      </m:den>
                    </m:f>
                    <m:r>
                      <a:rPr lang="en-US" b="0" i="1" smtClean="0">
                        <a:solidFill>
                          <a:schemeClr val="tx2">
                            <a:lumMod val="65000"/>
                            <a:lumOff val="35000"/>
                          </a:schemeClr>
                        </a:solidFill>
                        <a:latin typeface="Cambria Math" panose="02040503050406030204" pitchFamily="18" charset="0"/>
                      </a:rPr>
                      <m:t>(</m:t>
                    </m:r>
                    <m:func>
                      <m:funcPr>
                        <m:ctrlPr>
                          <a:rPr lang="en-US" b="0" i="1" smtClean="0">
                            <a:solidFill>
                              <a:schemeClr val="tx2">
                                <a:lumMod val="65000"/>
                                <a:lumOff val="35000"/>
                              </a:schemeClr>
                            </a:solidFill>
                            <a:latin typeface="Cambria Math" panose="02040503050406030204" pitchFamily="18" charset="0"/>
                          </a:rPr>
                        </m:ctrlPr>
                      </m:funcPr>
                      <m:fName>
                        <m:r>
                          <m:rPr>
                            <m:sty m:val="p"/>
                          </m:rPr>
                          <a:rPr lang="en-US" b="0" i="0" smtClean="0">
                            <a:solidFill>
                              <a:schemeClr val="tx2">
                                <a:lumMod val="65000"/>
                                <a:lumOff val="35000"/>
                              </a:schemeClr>
                            </a:solidFill>
                            <a:latin typeface="Cambria Math" panose="02040503050406030204" pitchFamily="18" charset="0"/>
                          </a:rPr>
                          <m:t>max</m:t>
                        </m:r>
                      </m:fName>
                      <m:e>
                        <m:d>
                          <m:dPr>
                            <m:ctrlPr>
                              <a:rPr lang="en-US" b="0" i="1" smtClean="0">
                                <a:solidFill>
                                  <a:schemeClr val="tx2">
                                    <a:lumMod val="65000"/>
                                    <a:lumOff val="35000"/>
                                  </a:schemeClr>
                                </a:solidFill>
                                <a:latin typeface="Cambria Math" panose="02040503050406030204" pitchFamily="18" charset="0"/>
                              </a:rPr>
                            </m:ctrlPr>
                          </m:dPr>
                          <m:e>
                            <m:r>
                              <a:rPr lang="en-US" b="0" i="1" smtClean="0">
                                <a:solidFill>
                                  <a:schemeClr val="tx2">
                                    <a:lumMod val="65000"/>
                                    <a:lumOff val="35000"/>
                                  </a:schemeClr>
                                </a:solidFill>
                                <a:latin typeface="Cambria Math" panose="02040503050406030204" pitchFamily="18" charset="0"/>
                              </a:rPr>
                              <m:t>10,10,10</m:t>
                            </m:r>
                          </m:e>
                        </m:d>
                      </m:e>
                    </m:func>
                    <m:r>
                      <a:rPr lang="en-US" b="0" i="1" smtClean="0">
                        <a:solidFill>
                          <a:schemeClr val="tx2">
                            <a:lumMod val="65000"/>
                            <a:lumOff val="35000"/>
                          </a:schemeClr>
                        </a:solidFill>
                        <a:latin typeface="Cambria Math" panose="02040503050406030204" pitchFamily="18" charset="0"/>
                      </a:rPr>
                      <m:t>+</m:t>
                    </m:r>
                    <m:r>
                      <m:rPr>
                        <m:sty m:val="p"/>
                      </m:rPr>
                      <a:rPr lang="en-US">
                        <a:solidFill>
                          <a:schemeClr val="tx2">
                            <a:lumMod val="65000"/>
                            <a:lumOff val="35000"/>
                          </a:schemeClr>
                        </a:solidFill>
                        <a:latin typeface="Cambria Math" panose="02040503050406030204" pitchFamily="18" charset="0"/>
                      </a:rPr>
                      <m:t>max</m:t>
                    </m:r>
                    <m:r>
                      <a:rPr lang="en-US" i="1">
                        <a:solidFill>
                          <a:schemeClr val="tx2">
                            <a:lumMod val="65000"/>
                            <a:lumOff val="35000"/>
                          </a:schemeClr>
                        </a:solidFill>
                        <a:latin typeface="Cambria Math" panose="02040503050406030204" pitchFamily="18" charset="0"/>
                      </a:rPr>
                      <m:t>⁡(</m:t>
                    </m:r>
                    <m:r>
                      <a:rPr lang="en-US" b="0" i="1" smtClean="0">
                        <a:solidFill>
                          <a:schemeClr val="tx2">
                            <a:lumMod val="65000"/>
                            <a:lumOff val="35000"/>
                          </a:schemeClr>
                        </a:solidFill>
                        <a:latin typeface="Cambria Math" panose="02040503050406030204" pitchFamily="18" charset="0"/>
                      </a:rPr>
                      <m:t>2</m:t>
                    </m:r>
                    <m:r>
                      <a:rPr lang="en-US" i="1">
                        <a:solidFill>
                          <a:schemeClr val="tx2">
                            <a:lumMod val="65000"/>
                            <a:lumOff val="35000"/>
                          </a:schemeClr>
                        </a:solidFill>
                        <a:latin typeface="Cambria Math" panose="02040503050406030204" pitchFamily="18" charset="0"/>
                      </a:rPr>
                      <m:t>0,1</m:t>
                    </m:r>
                    <m:r>
                      <a:rPr lang="en-US" b="0" i="1" smtClean="0">
                        <a:solidFill>
                          <a:schemeClr val="tx2">
                            <a:lumMod val="65000"/>
                            <a:lumOff val="35000"/>
                          </a:schemeClr>
                        </a:solidFill>
                        <a:latin typeface="Cambria Math" panose="02040503050406030204" pitchFamily="18" charset="0"/>
                      </a:rPr>
                      <m:t>5</m:t>
                    </m:r>
                    <m:r>
                      <a:rPr lang="en-US" i="1">
                        <a:solidFill>
                          <a:schemeClr val="tx2">
                            <a:lumMod val="65000"/>
                            <a:lumOff val="35000"/>
                          </a:schemeClr>
                        </a:solidFill>
                        <a:latin typeface="Cambria Math" panose="02040503050406030204" pitchFamily="18" charset="0"/>
                      </a:rPr>
                      <m:t>,1</m:t>
                    </m:r>
                    <m:r>
                      <a:rPr lang="en-US" b="0" i="1" smtClean="0">
                        <a:solidFill>
                          <a:schemeClr val="tx2">
                            <a:lumMod val="65000"/>
                            <a:lumOff val="35000"/>
                          </a:schemeClr>
                        </a:solidFill>
                        <a:latin typeface="Cambria Math" panose="02040503050406030204" pitchFamily="18" charset="0"/>
                      </a:rPr>
                      <m:t>5</m:t>
                    </m:r>
                    <m:r>
                      <a:rPr lang="en-US" i="1">
                        <a:solidFill>
                          <a:schemeClr val="tx2">
                            <a:lumMod val="65000"/>
                            <a:lumOff val="35000"/>
                          </a:schemeClr>
                        </a:solidFill>
                        <a:latin typeface="Cambria Math" panose="02040503050406030204" pitchFamily="18" charset="0"/>
                      </a:rPr>
                      <m:t>)</m:t>
                    </m:r>
                  </m:oMath>
                </a14:m>
                <a:r>
                  <a:rPr lang="en-US" dirty="0">
                    <a:latin typeface="Cambria" panose="02040503050406030204" pitchFamily="18" charset="0"/>
                    <a:ea typeface="Cambria" panose="02040503050406030204" pitchFamily="18" charset="0"/>
                  </a:rPr>
                  <a:t>+</a:t>
                </a:r>
                <a:r>
                  <a:rPr lang="en-US" dirty="0">
                    <a:solidFill>
                      <a:schemeClr val="tx2">
                        <a:lumMod val="65000"/>
                        <a:lumOff val="35000"/>
                      </a:schemeClr>
                    </a:solidFill>
                    <a:latin typeface="Cambria" panose="02040503050406030204" pitchFamily="18" charset="0"/>
                    <a:ea typeface="Cambria" panose="02040503050406030204" pitchFamily="18" charset="0"/>
                  </a:rPr>
                  <a:t> </a:t>
                </a:r>
                <a14:m>
                  <m:oMath xmlns:m="http://schemas.openxmlformats.org/officeDocument/2006/math">
                    <m:r>
                      <m:rPr>
                        <m:sty m:val="p"/>
                      </m:rPr>
                      <a:rPr lang="en-US">
                        <a:solidFill>
                          <a:schemeClr val="tx2">
                            <a:lumMod val="65000"/>
                            <a:lumOff val="35000"/>
                          </a:schemeClr>
                        </a:solidFill>
                        <a:latin typeface="Cambria Math" panose="02040503050406030204" pitchFamily="18" charset="0"/>
                      </a:rPr>
                      <m:t>max</m:t>
                    </m:r>
                    <m:r>
                      <a:rPr lang="en-US" i="1">
                        <a:solidFill>
                          <a:schemeClr val="tx2">
                            <a:lumMod val="65000"/>
                            <a:lumOff val="35000"/>
                          </a:schemeClr>
                        </a:solidFill>
                        <a:latin typeface="Cambria Math" panose="02040503050406030204" pitchFamily="18" charset="0"/>
                      </a:rPr>
                      <m:t>⁡(</m:t>
                    </m:r>
                    <m:r>
                      <a:rPr lang="en-US" b="0" i="1" smtClean="0">
                        <a:solidFill>
                          <a:schemeClr val="tx2">
                            <a:lumMod val="65000"/>
                            <a:lumOff val="35000"/>
                          </a:schemeClr>
                        </a:solidFill>
                        <a:latin typeface="Cambria Math" panose="02040503050406030204" pitchFamily="18" charset="0"/>
                      </a:rPr>
                      <m:t>2</m:t>
                    </m:r>
                    <m:r>
                      <a:rPr lang="en-US" i="1">
                        <a:solidFill>
                          <a:schemeClr val="tx2">
                            <a:lumMod val="65000"/>
                            <a:lumOff val="35000"/>
                          </a:schemeClr>
                        </a:solidFill>
                        <a:latin typeface="Cambria Math" panose="02040503050406030204" pitchFamily="18" charset="0"/>
                      </a:rPr>
                      <m:t>0,</m:t>
                    </m:r>
                    <m:r>
                      <a:rPr lang="en-US" b="0" i="1" smtClean="0">
                        <a:solidFill>
                          <a:schemeClr val="tx2">
                            <a:lumMod val="65000"/>
                            <a:lumOff val="35000"/>
                          </a:schemeClr>
                        </a:solidFill>
                        <a:latin typeface="Cambria Math" panose="02040503050406030204" pitchFamily="18" charset="0"/>
                      </a:rPr>
                      <m:t>25</m:t>
                    </m:r>
                    <m:r>
                      <a:rPr lang="en-US" i="1">
                        <a:solidFill>
                          <a:schemeClr val="tx2">
                            <a:lumMod val="65000"/>
                            <a:lumOff val="35000"/>
                          </a:schemeClr>
                        </a:solidFill>
                        <a:latin typeface="Cambria Math" panose="02040503050406030204" pitchFamily="18" charset="0"/>
                      </a:rPr>
                      <m:t>,</m:t>
                    </m:r>
                    <m:r>
                      <a:rPr lang="en-US" b="0" i="1" smtClean="0">
                        <a:solidFill>
                          <a:schemeClr val="tx2">
                            <a:lumMod val="65000"/>
                            <a:lumOff val="35000"/>
                          </a:schemeClr>
                        </a:solidFill>
                        <a:latin typeface="Cambria Math" panose="02040503050406030204" pitchFamily="18" charset="0"/>
                      </a:rPr>
                      <m:t>25</m:t>
                    </m:r>
                    <m:r>
                      <a:rPr lang="en-US" i="1">
                        <a:solidFill>
                          <a:schemeClr val="tx2">
                            <a:lumMod val="65000"/>
                            <a:lumOff val="35000"/>
                          </a:schemeClr>
                        </a:solidFill>
                        <a:latin typeface="Cambria Math" panose="02040503050406030204" pitchFamily="18" charset="0"/>
                      </a:rPr>
                      <m:t>)</m:t>
                    </m:r>
                  </m:oMath>
                </a14:m>
                <a:r>
                  <a:rPr lang="en-US" dirty="0">
                    <a:latin typeface="Cambria" panose="02040503050406030204" pitchFamily="18" charset="0"/>
                    <a:ea typeface="Cambria" panose="02040503050406030204" pitchFamily="18" charset="0"/>
                  </a:rPr>
                  <a:t>) =</a:t>
                </a:r>
                <a:r>
                  <a:rPr lang="en-US" dirty="0">
                    <a:solidFill>
                      <a:schemeClr val="tx2">
                        <a:lumMod val="65000"/>
                        <a:lumOff val="35000"/>
                      </a:schemeClr>
                    </a:solidFill>
                    <a:latin typeface="Cambria" panose="02040503050406030204" pitchFamily="18" charset="0"/>
                    <a:ea typeface="Cambria" panose="02040503050406030204" pitchFamily="18" charset="0"/>
                  </a:rPr>
                  <a:t> </a:t>
                </a:r>
                <a14:m>
                  <m:oMath xmlns:m="http://schemas.openxmlformats.org/officeDocument/2006/math">
                    <m:f>
                      <m:fPr>
                        <m:ctrlPr>
                          <a:rPr lang="en-US" i="1">
                            <a:solidFill>
                              <a:schemeClr val="tx2">
                                <a:lumMod val="65000"/>
                                <a:lumOff val="35000"/>
                              </a:schemeClr>
                            </a:solidFill>
                            <a:latin typeface="Cambria Math" panose="02040503050406030204" pitchFamily="18" charset="0"/>
                          </a:rPr>
                        </m:ctrlPr>
                      </m:fPr>
                      <m:num>
                        <m:r>
                          <a:rPr lang="en-US" i="1">
                            <a:solidFill>
                              <a:schemeClr val="tx2">
                                <a:lumMod val="65000"/>
                                <a:lumOff val="35000"/>
                              </a:schemeClr>
                            </a:solidFill>
                            <a:latin typeface="Cambria Math" panose="02040503050406030204" pitchFamily="18" charset="0"/>
                          </a:rPr>
                          <m:t>1</m:t>
                        </m:r>
                        <m:r>
                          <a:rPr lang="en-US" b="0" i="1" smtClean="0">
                            <a:solidFill>
                              <a:schemeClr val="tx2">
                                <a:lumMod val="65000"/>
                                <a:lumOff val="35000"/>
                              </a:schemeClr>
                            </a:solidFill>
                            <a:latin typeface="Cambria Math" panose="02040503050406030204" pitchFamily="18" charset="0"/>
                          </a:rPr>
                          <m:t>0+20+25</m:t>
                        </m:r>
                      </m:num>
                      <m:den>
                        <m:r>
                          <a:rPr lang="en-US" i="1">
                            <a:solidFill>
                              <a:schemeClr val="tx2">
                                <a:lumMod val="65000"/>
                                <a:lumOff val="35000"/>
                              </a:schemeClr>
                            </a:solidFill>
                            <a:latin typeface="Cambria Math" panose="02040503050406030204" pitchFamily="18" charset="0"/>
                          </a:rPr>
                          <m:t>150</m:t>
                        </m:r>
                      </m:den>
                    </m:f>
                    <m:r>
                      <a:rPr lang="en-US" b="0" i="1" smtClean="0">
                        <a:solidFill>
                          <a:schemeClr val="tx2">
                            <a:lumMod val="65000"/>
                            <a:lumOff val="35000"/>
                          </a:schemeClr>
                        </a:solidFill>
                        <a:latin typeface="Cambria Math" panose="02040503050406030204" pitchFamily="18" charset="0"/>
                      </a:rPr>
                      <m:t>=</m:t>
                    </m:r>
                    <m:f>
                      <m:fPr>
                        <m:ctrlPr>
                          <a:rPr lang="en-US" i="1">
                            <a:solidFill>
                              <a:schemeClr val="tx2">
                                <a:lumMod val="65000"/>
                                <a:lumOff val="35000"/>
                              </a:schemeClr>
                            </a:solidFill>
                            <a:latin typeface="Cambria Math" panose="02040503050406030204" pitchFamily="18" charset="0"/>
                          </a:rPr>
                        </m:ctrlPr>
                      </m:fPr>
                      <m:num>
                        <m:r>
                          <a:rPr lang="en-US" b="0" i="1" smtClean="0">
                            <a:solidFill>
                              <a:schemeClr val="tx2">
                                <a:lumMod val="65000"/>
                                <a:lumOff val="35000"/>
                              </a:schemeClr>
                            </a:solidFill>
                            <a:latin typeface="Cambria Math" panose="02040503050406030204" pitchFamily="18" charset="0"/>
                          </a:rPr>
                          <m:t>55</m:t>
                        </m:r>
                      </m:num>
                      <m:den>
                        <m:r>
                          <a:rPr lang="en-US" i="1">
                            <a:solidFill>
                              <a:schemeClr val="tx2">
                                <a:lumMod val="65000"/>
                                <a:lumOff val="35000"/>
                              </a:schemeClr>
                            </a:solidFill>
                            <a:latin typeface="Cambria Math" panose="02040503050406030204" pitchFamily="18" charset="0"/>
                          </a:rPr>
                          <m:t>150</m:t>
                        </m:r>
                      </m:den>
                    </m:f>
                    <m:r>
                      <a:rPr lang="en-US" b="0" i="1" smtClean="0">
                        <a:solidFill>
                          <a:schemeClr val="tx2">
                            <a:lumMod val="65000"/>
                            <a:lumOff val="35000"/>
                          </a:schemeClr>
                        </a:solidFill>
                        <a:latin typeface="Cambria Math" panose="02040503050406030204" pitchFamily="18" charset="0"/>
                      </a:rPr>
                      <m:t>=0.3667</m:t>
                    </m:r>
                  </m:oMath>
                </a14:m>
                <a:endParaRPr lang="el-GR" dirty="0">
                  <a:latin typeface="Cambria" panose="02040503050406030204" pitchFamily="18" charset="0"/>
                  <a:ea typeface="Cambria" panose="02040503050406030204" pitchFamily="18" charset="0"/>
                </a:endParaRPr>
              </a:p>
            </p:txBody>
          </p:sp>
        </mc:Choice>
        <mc:Fallback xmlns="">
          <p:sp>
            <p:nvSpPr>
              <p:cNvPr id="8" name="TextBox 7">
                <a:extLst>
                  <a:ext uri="{FF2B5EF4-FFF2-40B4-BE49-F238E27FC236}">
                    <a16:creationId xmlns:a16="http://schemas.microsoft.com/office/drawing/2014/main" id="{2597D6DA-16DB-8C7A-DCEC-E54082D95CF8}"/>
                  </a:ext>
                </a:extLst>
              </p:cNvPr>
              <p:cNvSpPr txBox="1">
                <a:spLocks noRot="1" noChangeAspect="1" noMove="1" noResize="1" noEditPoints="1" noAdjustHandles="1" noChangeArrowheads="1" noChangeShapeType="1" noTextEdit="1"/>
              </p:cNvSpPr>
              <p:nvPr/>
            </p:nvSpPr>
            <p:spPr>
              <a:xfrm>
                <a:off x="1152909" y="4151136"/>
                <a:ext cx="9467984" cy="489686"/>
              </a:xfrm>
              <a:prstGeom prst="rect">
                <a:avLst/>
              </a:prstGeom>
              <a:blipFill>
                <a:blip r:embed="rId2"/>
                <a:stretch>
                  <a:fillRect l="-515" b="-5000"/>
                </a:stretch>
              </a:blipFill>
            </p:spPr>
            <p:txBody>
              <a:bodyPr/>
              <a:lstStyle/>
              <a:p>
                <a:r>
                  <a:rPr lang="el-GR">
                    <a:noFill/>
                  </a:rPr>
                  <a:t> </a:t>
                </a:r>
              </a:p>
            </p:txBody>
          </p:sp>
        </mc:Fallback>
      </mc:AlternateContent>
      <p:sp>
        <p:nvSpPr>
          <p:cNvPr id="10" name="TextBox 9">
            <a:extLst>
              <a:ext uri="{FF2B5EF4-FFF2-40B4-BE49-F238E27FC236}">
                <a16:creationId xmlns:a16="http://schemas.microsoft.com/office/drawing/2014/main" id="{0F84B7A6-AA49-6E70-C844-B366CC1018F3}"/>
              </a:ext>
            </a:extLst>
          </p:cNvPr>
          <p:cNvSpPr txBox="1"/>
          <p:nvPr/>
        </p:nvSpPr>
        <p:spPr>
          <a:xfrm>
            <a:off x="1090924" y="5317037"/>
            <a:ext cx="4442567" cy="923330"/>
          </a:xfrm>
          <a:prstGeom prst="rect">
            <a:avLst/>
          </a:prstGeom>
          <a:noFill/>
        </p:spPr>
        <p:txBody>
          <a:bodyPr wrap="square">
            <a:spAutoFit/>
          </a:bodyPr>
          <a:lstStyle/>
          <a:p>
            <a:pPr algn="ctr"/>
            <a:r>
              <a:rPr lang="en-US" dirty="0">
                <a:solidFill>
                  <a:schemeClr val="tx2">
                    <a:lumMod val="65000"/>
                    <a:lumOff val="35000"/>
                  </a:schemeClr>
                </a:solidFill>
                <a:latin typeface="Cambria" panose="02040503050406030204" pitchFamily="18" charset="0"/>
                <a:ea typeface="Cambria" panose="02040503050406030204" pitchFamily="18" charset="0"/>
              </a:rPr>
              <a:t>Match: </a:t>
            </a:r>
            <a:r>
              <a:rPr lang="el-GR" dirty="0">
                <a:solidFill>
                  <a:schemeClr val="tx2">
                    <a:lumMod val="65000"/>
                    <a:lumOff val="35000"/>
                  </a:schemeClr>
                </a:solidFill>
                <a:latin typeface="Cambria" panose="02040503050406030204" pitchFamily="18" charset="0"/>
                <a:ea typeface="Cambria" panose="02040503050406030204" pitchFamily="18" charset="0"/>
              </a:rPr>
              <a:t>Πρέπει να βρούμε τη βέλτιστη αντιστοίχιση </a:t>
            </a:r>
            <a:r>
              <a:rPr lang="en-US" dirty="0">
                <a:solidFill>
                  <a:schemeClr val="tx2">
                    <a:lumMod val="65000"/>
                    <a:lumOff val="35000"/>
                  </a:schemeClr>
                </a:solidFill>
                <a:latin typeface="Cambria" panose="02040503050406030204" pitchFamily="18" charset="0"/>
                <a:ea typeface="Cambria" panose="02040503050406030204" pitchFamily="18" charset="0"/>
              </a:rPr>
              <a:t>clusters </a:t>
            </a:r>
            <a:r>
              <a:rPr lang="el-GR" dirty="0">
                <a:solidFill>
                  <a:schemeClr val="tx2">
                    <a:lumMod val="65000"/>
                    <a:lumOff val="35000"/>
                  </a:schemeClr>
                </a:solidFill>
                <a:latin typeface="Cambria" panose="02040503050406030204" pitchFamily="18" charset="0"/>
                <a:ea typeface="Cambria" panose="02040503050406030204" pitchFamily="18" charset="0"/>
              </a:rPr>
              <a:t>ώστε να μεγιστοποιούνται τα σωστά</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8EDD6A67-BFF9-9F4A-400B-C309034258E7}"/>
                  </a:ext>
                </a:extLst>
              </p:cNvPr>
              <p:cNvSpPr txBox="1"/>
              <p:nvPr/>
            </p:nvSpPr>
            <p:spPr>
              <a:xfrm>
                <a:off x="5446340" y="5016491"/>
                <a:ext cx="4968552" cy="1320683"/>
              </a:xfrm>
              <a:prstGeom prst="rect">
                <a:avLst/>
              </a:prstGeom>
              <a:noFill/>
            </p:spPr>
            <p:txBody>
              <a:bodyPr wrap="square">
                <a:spAutoFit/>
              </a:bodyPr>
              <a:lstStyle/>
              <a:p>
                <a:pPr algn="ctr"/>
                <a:r>
                  <a:rPr lang="en-US" dirty="0">
                    <a:solidFill>
                      <a:schemeClr val="tx2">
                        <a:lumMod val="65000"/>
                        <a:lumOff val="35000"/>
                      </a:schemeClr>
                    </a:solidFill>
                    <a:latin typeface="Cambria" panose="02040503050406030204" pitchFamily="18" charset="0"/>
                    <a:ea typeface="Cambria" panose="02040503050406030204" pitchFamily="18" charset="0"/>
                  </a:rPr>
                  <a:t>C1 </a:t>
                </a:r>
                <a:r>
                  <a:rPr lang="en-US" dirty="0">
                    <a:solidFill>
                      <a:schemeClr val="tx2">
                        <a:lumMod val="65000"/>
                        <a:lumOff val="35000"/>
                      </a:schemeClr>
                    </a:solidFill>
                    <a:latin typeface="Cambria" panose="02040503050406030204" pitchFamily="18" charset="0"/>
                    <a:ea typeface="Cambria" panose="02040503050406030204" pitchFamily="18" charset="0"/>
                    <a:sym typeface="Wingdings" panose="05000000000000000000" pitchFamily="2" charset="2"/>
                  </a:rPr>
                  <a:t> T2</a:t>
                </a:r>
              </a:p>
              <a:p>
                <a:pPr algn="ctr"/>
                <a:r>
                  <a:rPr lang="en-US" dirty="0">
                    <a:solidFill>
                      <a:schemeClr val="tx2">
                        <a:lumMod val="65000"/>
                        <a:lumOff val="35000"/>
                      </a:schemeClr>
                    </a:solidFill>
                    <a:latin typeface="Cambria" panose="02040503050406030204" pitchFamily="18" charset="0"/>
                    <a:ea typeface="Cambria" panose="02040503050406030204" pitchFamily="18" charset="0"/>
                  </a:rPr>
                  <a:t>C2 </a:t>
                </a:r>
                <a:r>
                  <a:rPr lang="en-US" dirty="0">
                    <a:solidFill>
                      <a:schemeClr val="tx2">
                        <a:lumMod val="65000"/>
                        <a:lumOff val="35000"/>
                      </a:schemeClr>
                    </a:solidFill>
                    <a:latin typeface="Cambria" panose="02040503050406030204" pitchFamily="18" charset="0"/>
                    <a:ea typeface="Cambria" panose="02040503050406030204" pitchFamily="18" charset="0"/>
                    <a:sym typeface="Wingdings" panose="05000000000000000000" pitchFamily="2" charset="2"/>
                  </a:rPr>
                  <a:t> T1</a:t>
                </a:r>
                <a:endParaRPr lang="el-GR" dirty="0">
                  <a:latin typeface="Cambria" panose="02040503050406030204" pitchFamily="18" charset="0"/>
                  <a:ea typeface="Cambria" panose="02040503050406030204" pitchFamily="18" charset="0"/>
                </a:endParaRPr>
              </a:p>
              <a:p>
                <a:pPr algn="ctr"/>
                <a:r>
                  <a:rPr lang="en-US" dirty="0">
                    <a:solidFill>
                      <a:schemeClr val="tx2">
                        <a:lumMod val="65000"/>
                        <a:lumOff val="35000"/>
                      </a:schemeClr>
                    </a:solidFill>
                    <a:latin typeface="Cambria" panose="02040503050406030204" pitchFamily="18" charset="0"/>
                    <a:ea typeface="Cambria" panose="02040503050406030204" pitchFamily="18" charset="0"/>
                  </a:rPr>
                  <a:t>C3 </a:t>
                </a:r>
                <a:r>
                  <a:rPr lang="en-US" dirty="0">
                    <a:solidFill>
                      <a:schemeClr val="tx2">
                        <a:lumMod val="65000"/>
                        <a:lumOff val="35000"/>
                      </a:schemeClr>
                    </a:solidFill>
                    <a:latin typeface="Cambria" panose="02040503050406030204" pitchFamily="18" charset="0"/>
                    <a:ea typeface="Cambria" panose="02040503050406030204" pitchFamily="18" charset="0"/>
                    <a:sym typeface="Wingdings" panose="05000000000000000000" pitchFamily="2" charset="2"/>
                  </a:rPr>
                  <a:t> T3</a:t>
                </a:r>
                <a:endParaRPr lang="el-GR" dirty="0">
                  <a:latin typeface="Cambria" panose="02040503050406030204" pitchFamily="18" charset="0"/>
                  <a:ea typeface="Cambria" panose="02040503050406030204" pitchFamily="18" charset="0"/>
                </a:endParaRPr>
              </a:p>
              <a:p>
                <a:r>
                  <a:rPr lang="el-GR" dirty="0">
                    <a:latin typeface="Cambria" panose="02040503050406030204" pitchFamily="18" charset="0"/>
                    <a:ea typeface="Cambria" panose="02040503050406030204" pitchFamily="18" charset="0"/>
                  </a:rPr>
                  <a:t>Σωστά</a:t>
                </a:r>
                <a:r>
                  <a:rPr lang="en-US" dirty="0">
                    <a:latin typeface="Cambria" panose="02040503050406030204" pitchFamily="18" charset="0"/>
                    <a:ea typeface="Cambria" panose="02040503050406030204" pitchFamily="18" charset="0"/>
                  </a:rPr>
                  <a:t>: 10+20+25 = 55 </a:t>
                </a:r>
                <a:r>
                  <a:rPr lang="en-US" dirty="0">
                    <a:latin typeface="Cambria" panose="02040503050406030204" pitchFamily="18" charset="0"/>
                    <a:ea typeface="Cambria" panose="02040503050406030204" pitchFamily="18" charset="0"/>
                    <a:sym typeface="Wingdings" panose="05000000000000000000" pitchFamily="2" charset="2"/>
                  </a:rPr>
                  <a:t> Match = </a:t>
                </a:r>
                <a14:m>
                  <m:oMath xmlns:m="http://schemas.openxmlformats.org/officeDocument/2006/math">
                    <m:f>
                      <m:fPr>
                        <m:ctrlPr>
                          <a:rPr lang="en-US" i="1" smtClean="0">
                            <a:solidFill>
                              <a:schemeClr val="tx2">
                                <a:lumMod val="65000"/>
                                <a:lumOff val="35000"/>
                              </a:schemeClr>
                            </a:solidFill>
                            <a:latin typeface="Cambria Math" panose="02040503050406030204" pitchFamily="18" charset="0"/>
                          </a:rPr>
                        </m:ctrlPr>
                      </m:fPr>
                      <m:num>
                        <m:r>
                          <a:rPr lang="en-US" b="0" i="1" smtClean="0">
                            <a:solidFill>
                              <a:schemeClr val="tx2">
                                <a:lumMod val="65000"/>
                                <a:lumOff val="35000"/>
                              </a:schemeClr>
                            </a:solidFill>
                            <a:latin typeface="Cambria Math" panose="02040503050406030204" pitchFamily="18" charset="0"/>
                          </a:rPr>
                          <m:t>55</m:t>
                        </m:r>
                      </m:num>
                      <m:den>
                        <m:r>
                          <a:rPr lang="en-US" b="0" i="1" smtClean="0">
                            <a:solidFill>
                              <a:schemeClr val="tx2">
                                <a:lumMod val="65000"/>
                                <a:lumOff val="35000"/>
                              </a:schemeClr>
                            </a:solidFill>
                            <a:latin typeface="Cambria Math" panose="02040503050406030204" pitchFamily="18" charset="0"/>
                          </a:rPr>
                          <m:t>150</m:t>
                        </m:r>
                      </m:den>
                    </m:f>
                    <m:r>
                      <a:rPr lang="en-US" b="0" i="1" smtClean="0">
                        <a:solidFill>
                          <a:schemeClr val="tx2">
                            <a:lumMod val="65000"/>
                            <a:lumOff val="35000"/>
                          </a:schemeClr>
                        </a:solidFill>
                        <a:latin typeface="Cambria Math" panose="02040503050406030204" pitchFamily="18" charset="0"/>
                      </a:rPr>
                      <m:t>=0,3667</m:t>
                    </m:r>
                  </m:oMath>
                </a14:m>
                <a:endParaRPr lang="el-GR" dirty="0">
                  <a:latin typeface="Cambria" panose="02040503050406030204" pitchFamily="18" charset="0"/>
                  <a:ea typeface="Cambria" panose="02040503050406030204" pitchFamily="18" charset="0"/>
                </a:endParaRPr>
              </a:p>
            </p:txBody>
          </p:sp>
        </mc:Choice>
        <mc:Fallback xmlns="">
          <p:sp>
            <p:nvSpPr>
              <p:cNvPr id="13" name="TextBox 12">
                <a:extLst>
                  <a:ext uri="{FF2B5EF4-FFF2-40B4-BE49-F238E27FC236}">
                    <a16:creationId xmlns:a16="http://schemas.microsoft.com/office/drawing/2014/main" id="{8EDD6A67-BFF9-9F4A-400B-C309034258E7}"/>
                  </a:ext>
                </a:extLst>
              </p:cNvPr>
              <p:cNvSpPr txBox="1">
                <a:spLocks noRot="1" noChangeAspect="1" noMove="1" noResize="1" noEditPoints="1" noAdjustHandles="1" noChangeArrowheads="1" noChangeShapeType="1" noTextEdit="1"/>
              </p:cNvSpPr>
              <p:nvPr/>
            </p:nvSpPr>
            <p:spPr>
              <a:xfrm>
                <a:off x="5446340" y="5016491"/>
                <a:ext cx="4968552" cy="1320683"/>
              </a:xfrm>
              <a:prstGeom prst="rect">
                <a:avLst/>
              </a:prstGeom>
              <a:blipFill>
                <a:blip r:embed="rId3"/>
                <a:stretch>
                  <a:fillRect l="-982" t="-3226" b="-1382"/>
                </a:stretch>
              </a:blipFill>
            </p:spPr>
            <p:txBody>
              <a:bodyPr/>
              <a:lstStyle/>
              <a:p>
                <a:r>
                  <a:rPr lang="el-GR">
                    <a:noFill/>
                  </a:rPr>
                  <a:t> </a:t>
                </a:r>
              </a:p>
            </p:txBody>
          </p:sp>
        </mc:Fallback>
      </mc:AlternateContent>
    </p:spTree>
    <p:extLst>
      <p:ext uri="{BB962C8B-B14F-4D97-AF65-F5344CB8AC3E}">
        <p14:creationId xmlns:p14="http://schemas.microsoft.com/office/powerpoint/2010/main" val="28271055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708E3A-6E66-4410-92B1-FA16A2C1ED56}"/>
              </a:ext>
            </a:extLst>
          </p:cNvPr>
          <p:cNvSpPr txBox="1"/>
          <p:nvPr/>
        </p:nvSpPr>
        <p:spPr>
          <a:xfrm>
            <a:off x="1125860" y="1176631"/>
            <a:ext cx="9649072" cy="4247317"/>
          </a:xfrm>
          <a:prstGeom prst="rect">
            <a:avLst/>
          </a:prstGeom>
          <a:noFill/>
        </p:spPr>
        <p:txBody>
          <a:bodyPr wrap="square" rtlCol="0">
            <a:spAutoFit/>
          </a:bodyPr>
          <a:lstStyle/>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Πίνακας συνάφειας:</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125860" y="375629"/>
            <a:ext cx="9577064" cy="646331"/>
          </a:xfrm>
          <a:prstGeom prst="rect">
            <a:avLst/>
          </a:prstGeom>
          <a:noFill/>
        </p:spPr>
        <p:txBody>
          <a:bodyPr wrap="square" rtlCol="0" anchor="ctr">
            <a:spAutoFit/>
          </a:bodyPr>
          <a:lstStyle/>
          <a:p>
            <a:r>
              <a:rPr lang="el-GR" sz="3600" dirty="0">
                <a:effectLst>
                  <a:outerShdw blurRad="38100" dist="38100" dir="2700000" algn="tl">
                    <a:srgbClr val="000000">
                      <a:alpha val="43137"/>
                    </a:srgbClr>
                  </a:outerShdw>
                </a:effectLst>
                <a:latin typeface="Garamond" panose="02020404030301010803" pitchFamily="18" charset="0"/>
              </a:rPr>
              <a:t>Αλγόριθμος K</a:t>
            </a:r>
            <a:r>
              <a:rPr lang="en-US" sz="3600" dirty="0">
                <a:effectLst>
                  <a:outerShdw blurRad="38100" dist="38100" dir="2700000" algn="tl">
                    <a:srgbClr val="000000">
                      <a:alpha val="43137"/>
                    </a:srgbClr>
                  </a:outerShdw>
                </a:effectLst>
                <a:latin typeface="Garamond" panose="02020404030301010803" pitchFamily="18" charset="0"/>
              </a:rPr>
              <a:t>-means</a:t>
            </a:r>
            <a:endParaRPr lang="el-GR" sz="3600" dirty="0">
              <a:effectLst>
                <a:outerShdw blurRad="38100" dist="38100" dir="2700000" algn="tl">
                  <a:srgbClr val="000000">
                    <a:alpha val="43137"/>
                  </a:srgbClr>
                </a:outerShdw>
              </a:effectLst>
              <a:latin typeface="Garamond" panose="02020404030301010803" pitchFamily="18" charset="0"/>
            </a:endParaRPr>
          </a:p>
        </p:txBody>
      </p:sp>
      <p:grpSp>
        <p:nvGrpSpPr>
          <p:cNvPr id="8" name="Ομάδα 9"/>
          <p:cNvGrpSpPr/>
          <p:nvPr/>
        </p:nvGrpSpPr>
        <p:grpSpPr>
          <a:xfrm>
            <a:off x="3810604" y="1455261"/>
            <a:ext cx="3724656" cy="2405360"/>
            <a:chOff x="2590800" y="1415047"/>
            <a:chExt cx="3724656" cy="2405360"/>
          </a:xfrm>
        </p:grpSpPr>
        <p:pic>
          <p:nvPicPr>
            <p:cNvPr id="9" name="Εικόνα 4"/>
            <p:cNvPicPr>
              <a:picLocks noChangeAspect="1"/>
            </p:cNvPicPr>
            <p:nvPr/>
          </p:nvPicPr>
          <p:blipFill rotWithShape="1">
            <a:blip r:embed="rId2"/>
            <a:srcRect b="48723"/>
            <a:stretch/>
          </p:blipFill>
          <p:spPr>
            <a:xfrm>
              <a:off x="2590800" y="1415047"/>
              <a:ext cx="3724656" cy="2405360"/>
            </a:xfrm>
            <a:prstGeom prst="rect">
              <a:avLst/>
            </a:prstGeom>
          </p:spPr>
        </p:pic>
        <p:sp>
          <p:nvSpPr>
            <p:cNvPr id="10" name="Ορθογώνιο 5"/>
            <p:cNvSpPr/>
            <p:nvPr/>
          </p:nvSpPr>
          <p:spPr>
            <a:xfrm>
              <a:off x="2827090" y="3711411"/>
              <a:ext cx="271217" cy="1089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graphicFrame>
        <p:nvGraphicFramePr>
          <p:cNvPr id="11" name="Πίνακας 6"/>
          <p:cNvGraphicFramePr>
            <a:graphicFrameLocks noGrp="1"/>
          </p:cNvGraphicFramePr>
          <p:nvPr>
            <p:extLst>
              <p:ext uri="{D42A27DB-BD31-4B8C-83A1-F6EECF244321}">
                <p14:modId xmlns:p14="http://schemas.microsoft.com/office/powerpoint/2010/main" val="1859837129"/>
              </p:ext>
            </p:extLst>
          </p:nvPr>
        </p:nvGraphicFramePr>
        <p:xfrm>
          <a:off x="2782044" y="4293096"/>
          <a:ext cx="5544615" cy="1728192"/>
        </p:xfrm>
        <a:graphic>
          <a:graphicData uri="http://schemas.openxmlformats.org/drawingml/2006/table">
            <a:tbl>
              <a:tblPr firstRow="1" firstCol="1" bandRow="1"/>
              <a:tblGrid>
                <a:gridCol w="1351576">
                  <a:extLst>
                    <a:ext uri="{9D8B030D-6E8A-4147-A177-3AD203B41FA5}">
                      <a16:colId xmlns:a16="http://schemas.microsoft.com/office/drawing/2014/main" val="20000"/>
                    </a:ext>
                  </a:extLst>
                </a:gridCol>
                <a:gridCol w="1012725">
                  <a:extLst>
                    <a:ext uri="{9D8B030D-6E8A-4147-A177-3AD203B41FA5}">
                      <a16:colId xmlns:a16="http://schemas.microsoft.com/office/drawing/2014/main" val="20001"/>
                    </a:ext>
                  </a:extLst>
                </a:gridCol>
                <a:gridCol w="1266951">
                  <a:extLst>
                    <a:ext uri="{9D8B030D-6E8A-4147-A177-3AD203B41FA5}">
                      <a16:colId xmlns:a16="http://schemas.microsoft.com/office/drawing/2014/main" val="20002"/>
                    </a:ext>
                  </a:extLst>
                </a:gridCol>
                <a:gridCol w="1161407">
                  <a:extLst>
                    <a:ext uri="{9D8B030D-6E8A-4147-A177-3AD203B41FA5}">
                      <a16:colId xmlns:a16="http://schemas.microsoft.com/office/drawing/2014/main" val="20003"/>
                    </a:ext>
                  </a:extLst>
                </a:gridCol>
                <a:gridCol w="751956">
                  <a:extLst>
                    <a:ext uri="{9D8B030D-6E8A-4147-A177-3AD203B41FA5}">
                      <a16:colId xmlns:a16="http://schemas.microsoft.com/office/drawing/2014/main" val="20004"/>
                    </a:ext>
                  </a:extLst>
                </a:gridCol>
              </a:tblGrid>
              <a:tr h="288000">
                <a:tc>
                  <a:txBody>
                    <a:bodyPr/>
                    <a:lstStyle/>
                    <a:p>
                      <a:pPr algn="ctr">
                        <a:lnSpc>
                          <a:spcPts val="1260"/>
                        </a:lnSpc>
                        <a:spcAft>
                          <a:spcPts val="0"/>
                        </a:spcAft>
                      </a:pPr>
                      <a:r>
                        <a:rPr lang="el-GR" sz="1600" dirty="0">
                          <a:effectLst/>
                          <a:latin typeface="Garamond" panose="02020404030301010803" pitchFamily="18" charset="0"/>
                          <a:ea typeface="Times New Roman"/>
                        </a:rPr>
                        <a:t> </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Calibri"/>
                          <a:cs typeface="Times New Roman"/>
                        </a:rPr>
                        <a:t>iris</a:t>
                      </a:r>
                      <a:r>
                        <a:rPr lang="el-GR" sz="1600" dirty="0">
                          <a:effectLst/>
                          <a:latin typeface="Garamond" panose="02020404030301010803" pitchFamily="18" charset="0"/>
                          <a:ea typeface="Calibri"/>
                          <a:cs typeface="Times New Roman"/>
                        </a:rPr>
                        <a:t>-</a:t>
                      </a:r>
                      <a:r>
                        <a:rPr lang="el-GR" sz="1600" dirty="0" err="1">
                          <a:effectLst/>
                          <a:latin typeface="Garamond" panose="02020404030301010803" pitchFamily="18" charset="0"/>
                          <a:ea typeface="Calibri"/>
                          <a:cs typeface="Times New Roman"/>
                        </a:rPr>
                        <a:t>setosa</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Times New Roman"/>
                          <a:cs typeface="Times New Roman"/>
                        </a:rPr>
                        <a:t>iris</a:t>
                      </a:r>
                      <a:r>
                        <a:rPr lang="el-GR" sz="1600" dirty="0">
                          <a:effectLst/>
                          <a:latin typeface="Garamond" panose="02020404030301010803" pitchFamily="18" charset="0"/>
                          <a:ea typeface="Times New Roman"/>
                          <a:cs typeface="Times New Roman"/>
                        </a:rPr>
                        <a:t>-</a:t>
                      </a:r>
                      <a:r>
                        <a:rPr lang="el-GR" sz="1600" dirty="0" err="1">
                          <a:effectLst/>
                          <a:latin typeface="Garamond" panose="02020404030301010803" pitchFamily="18" charset="0"/>
                          <a:ea typeface="Times New Roman"/>
                          <a:cs typeface="Times New Roman"/>
                        </a:rPr>
                        <a:t>versicolor</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Calibri"/>
                          <a:cs typeface="Times New Roman"/>
                        </a:rPr>
                        <a:t>iris</a:t>
                      </a:r>
                      <a:r>
                        <a:rPr lang="el-GR" sz="1600" dirty="0">
                          <a:effectLst/>
                          <a:latin typeface="Garamond" panose="02020404030301010803" pitchFamily="18" charset="0"/>
                          <a:ea typeface="Calibri"/>
                          <a:cs typeface="Times New Roman"/>
                        </a:rPr>
                        <a:t>-</a:t>
                      </a:r>
                      <a:r>
                        <a:rPr lang="el-GR" sz="1600" dirty="0" err="1">
                          <a:effectLst/>
                          <a:latin typeface="Garamond" panose="02020404030301010803" pitchFamily="18" charset="0"/>
                          <a:ea typeface="Calibri"/>
                          <a:cs typeface="Times New Roman"/>
                        </a:rPr>
                        <a:t>virginica</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 </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 </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l-GR" sz="1600" baseline="-25000" dirty="0">
                          <a:effectLst/>
                          <a:latin typeface="Garamond" panose="02020404030301010803" pitchFamily="18" charset="0"/>
                          <a:ea typeface="Times New Roman"/>
                        </a:rPr>
                        <a:t>1</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n-US" sz="1600" baseline="-25000" dirty="0">
                          <a:effectLst/>
                          <a:latin typeface="Garamond" panose="02020404030301010803" pitchFamily="18" charset="0"/>
                          <a:ea typeface="Times New Roman"/>
                        </a:rPr>
                        <a:t>2</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n-US" sz="1600" baseline="-25000" dirty="0">
                          <a:effectLst/>
                          <a:latin typeface="Garamond" panose="02020404030301010803" pitchFamily="18" charset="0"/>
                          <a:ea typeface="Times New Roman"/>
                        </a:rPr>
                        <a:t>3</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err="1">
                          <a:effectLst/>
                          <a:latin typeface="Garamond" panose="02020404030301010803" pitchFamily="18" charset="0"/>
                          <a:ea typeface="Times New Roman"/>
                        </a:rPr>
                        <a:t>n</a:t>
                      </a:r>
                      <a:r>
                        <a:rPr lang="el-GR" sz="1600" i="1" baseline="-25000" dirty="0" err="1">
                          <a:effectLst/>
                          <a:latin typeface="Garamond" panose="02020404030301010803" pitchFamily="18" charset="0"/>
                          <a:ea typeface="Times New Roman"/>
                        </a:rPr>
                        <a:t>i</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1</a:t>
                      </a:r>
                      <a:r>
                        <a:rPr lang="el-GR" sz="1600" dirty="0">
                          <a:effectLst/>
                          <a:latin typeface="Garamond" panose="02020404030301010803" pitchFamily="18" charset="0"/>
                          <a:ea typeface="Times New Roman"/>
                        </a:rPr>
                        <a:t> (τετράγωνα)</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47</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14</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61</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2</a:t>
                      </a:r>
                      <a:r>
                        <a:rPr lang="el-GR" sz="1600" dirty="0">
                          <a:effectLst/>
                          <a:latin typeface="Garamond" panose="02020404030301010803" pitchFamily="18" charset="0"/>
                          <a:ea typeface="Times New Roman"/>
                        </a:rPr>
                        <a:t> (κύκλοι)</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3</a:t>
                      </a:r>
                      <a:r>
                        <a:rPr lang="el-GR" sz="1600" dirty="0">
                          <a:effectLst/>
                          <a:latin typeface="Garamond" panose="02020404030301010803" pitchFamily="18" charset="0"/>
                          <a:ea typeface="Times New Roman"/>
                        </a:rPr>
                        <a:t> (τρίγωνα)</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3</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36</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39</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88192">
                <a:tc>
                  <a:txBody>
                    <a:bodyPr/>
                    <a:lstStyle/>
                    <a:p>
                      <a:pPr algn="ctr">
                        <a:lnSpc>
                          <a:spcPts val="1260"/>
                        </a:lnSpc>
                        <a:spcAft>
                          <a:spcPts val="0"/>
                        </a:spcAft>
                      </a:pPr>
                      <a:r>
                        <a:rPr lang="el-GR" sz="1600" i="1" dirty="0" err="1">
                          <a:effectLst/>
                          <a:latin typeface="Garamond" panose="02020404030301010803" pitchFamily="18" charset="0"/>
                          <a:ea typeface="Times New Roman"/>
                        </a:rPr>
                        <a:t>m</a:t>
                      </a:r>
                      <a:r>
                        <a:rPr lang="el-GR" sz="1600" i="1" baseline="-25000" dirty="0" err="1">
                          <a:effectLst/>
                          <a:latin typeface="Garamond" panose="02020404030301010803" pitchFamily="18" charset="0"/>
                          <a:ea typeface="Times New Roman"/>
                        </a:rPr>
                        <a:t>j</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n </a:t>
                      </a:r>
                      <a:r>
                        <a:rPr lang="el-GR" sz="1600" dirty="0">
                          <a:effectLst/>
                          <a:latin typeface="Garamond" panose="02020404030301010803" pitchFamily="18" charset="0"/>
                          <a:ea typeface="Times New Roman"/>
                        </a:rPr>
                        <a:t>= 150</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bl>
          </a:graphicData>
        </a:graphic>
      </p:graphicFrame>
      <mc:AlternateContent xmlns:mc="http://schemas.openxmlformats.org/markup-compatibility/2006" xmlns:a14="http://schemas.microsoft.com/office/drawing/2010/main">
        <mc:Choice Requires="a14">
          <p:sp>
            <p:nvSpPr>
              <p:cNvPr id="2" name="Rectangle 1"/>
              <p:cNvSpPr/>
              <p:nvPr/>
            </p:nvSpPr>
            <p:spPr>
              <a:xfrm>
                <a:off x="4046894" y="6340678"/>
                <a:ext cx="3618939" cy="369332"/>
              </a:xfrm>
              <a:prstGeom prst="rect">
                <a:avLst/>
              </a:prstGeom>
            </p:spPr>
            <p:txBody>
              <a:bodyPr wrap="none">
                <a:spAutoFit/>
              </a:bodyPr>
              <a:lstStyle/>
              <a:p>
                <a14:m>
                  <m:oMath xmlns:m="http://schemas.openxmlformats.org/officeDocument/2006/math">
                    <m:m>
                      <m:mPr>
                        <m:plcHide m:val="on"/>
                        <m:mcs>
                          <m:mc>
                            <m:mcPr>
                              <m:count m:val="1"/>
                              <m:mcJc m:val="center"/>
                            </m:mcPr>
                          </m:mc>
                        </m:mcs>
                        <m:ctrlPr>
                          <a:rPr lang="el-GR" i="1" smtClean="0">
                            <a:solidFill>
                              <a:schemeClr val="tx2"/>
                            </a:solidFill>
                            <a:latin typeface="Cambria Math" panose="02040503050406030204" pitchFamily="18" charset="0"/>
                          </a:rPr>
                        </m:ctrlPr>
                      </m:mPr>
                      <m:mr>
                        <m:e>
                          <m:r>
                            <a:rPr lang="el-GR" i="1">
                              <a:solidFill>
                                <a:schemeClr val="tx2"/>
                              </a:solidFill>
                              <a:latin typeface="Cambria Math" panose="02040503050406030204" pitchFamily="18" charset="0"/>
                            </a:rPr>
                            <m:t>𝐻</m:t>
                          </m:r>
                          <m:r>
                            <a:rPr lang="el-GR" i="1">
                              <a:solidFill>
                                <a:schemeClr val="tx2"/>
                              </a:solidFill>
                              <a:latin typeface="Cambria Math" panose="02040503050406030204" pitchFamily="18" charset="0"/>
                            </a:rPr>
                            <m:t>(</m:t>
                          </m:r>
                          <m:r>
                            <a:rPr lang="el-GR" i="1">
                              <a:solidFill>
                                <a:schemeClr val="tx2"/>
                              </a:solidFill>
                              <a:latin typeface="Cambria Math" panose="02040503050406030204" pitchFamily="18" charset="0"/>
                            </a:rPr>
                            <m:t>𝒯</m:t>
                          </m:r>
                          <m:r>
                            <a:rPr lang="el-GR" i="1">
                              <a:solidFill>
                                <a:schemeClr val="tx2"/>
                              </a:solidFill>
                              <a:latin typeface="Cambria Math" panose="02040503050406030204" pitchFamily="18" charset="0"/>
                            </a:rPr>
                            <m:t>|</m:t>
                          </m:r>
                          <m:r>
                            <a:rPr lang="el-GR" i="1">
                              <a:solidFill>
                                <a:schemeClr val="tx2"/>
                              </a:solidFill>
                              <a:latin typeface="Cambria Math" panose="02040503050406030204" pitchFamily="18" charset="0"/>
                            </a:rPr>
                            <m:t>𝒞</m:t>
                          </m:r>
                          <m:r>
                            <a:rPr lang="el-GR" i="1">
                              <a:solidFill>
                                <a:schemeClr val="tx2"/>
                              </a:solidFill>
                              <a:latin typeface="Cambria Math" panose="02040503050406030204" pitchFamily="18" charset="0"/>
                            </a:rPr>
                            <m:t>)</m:t>
                          </m:r>
                        </m:e>
                      </m:mr>
                    </m:m>
                  </m:oMath>
                </a14:m>
                <a:r>
                  <a:rPr lang="en-US" dirty="0">
                    <a:solidFill>
                      <a:schemeClr val="tx2"/>
                    </a:solidFill>
                    <a:latin typeface="Garamond" panose="02020404030301010803" pitchFamily="18" charset="0"/>
                  </a:rPr>
                  <a:t> = ??? - NMI = ??? – VI = ???</a:t>
                </a:r>
                <a:endParaRPr lang="el-GR" dirty="0">
                  <a:solidFill>
                    <a:schemeClr val="tx2"/>
                  </a:solidFill>
                  <a:latin typeface="Garamond" panose="02020404030301010803" pitchFamily="18"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4046894" y="6340678"/>
                <a:ext cx="3618939" cy="369332"/>
              </a:xfrm>
              <a:prstGeom prst="rect">
                <a:avLst/>
              </a:prstGeom>
              <a:blipFill>
                <a:blip r:embed="rId3"/>
                <a:stretch>
                  <a:fillRect t="-6557" r="-337" b="-26230"/>
                </a:stretch>
              </a:blipFill>
            </p:spPr>
            <p:txBody>
              <a:bodyPr/>
              <a:lstStyle/>
              <a:p>
                <a:r>
                  <a:rPr lang="el-GR">
                    <a:noFill/>
                  </a:rPr>
                  <a:t> </a:t>
                </a:r>
              </a:p>
            </p:txBody>
          </p:sp>
        </mc:Fallback>
      </mc:AlternateContent>
    </p:spTree>
    <p:extLst>
      <p:ext uri="{BB962C8B-B14F-4D97-AF65-F5344CB8AC3E}">
        <p14:creationId xmlns:p14="http://schemas.microsoft.com/office/powerpoint/2010/main" val="6042850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4708E3A-6E66-4410-92B1-FA16A2C1ED56}"/>
                  </a:ext>
                </a:extLst>
              </p:cNvPr>
              <p:cNvSpPr txBox="1"/>
              <p:nvPr/>
            </p:nvSpPr>
            <p:spPr>
              <a:xfrm>
                <a:off x="1125860" y="1176631"/>
                <a:ext cx="9649072" cy="3693319"/>
              </a:xfrm>
              <a:prstGeom prst="rect">
                <a:avLst/>
              </a:prstGeom>
              <a:noFill/>
            </p:spPr>
            <p:txBody>
              <a:bodyPr wrap="square" rtlCol="0">
                <a:spAutoFit/>
              </a:bodyPr>
              <a:lstStyle/>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Δίνεται η συσταδοποίηση </a:t>
                </a:r>
                <a:r>
                  <a:rPr lang="en-US" dirty="0">
                    <a:solidFill>
                      <a:schemeClr val="tx2"/>
                    </a:solidFill>
                    <a:latin typeface="Garamond" panose="02020404030301010803" pitchFamily="18" charset="0"/>
                  </a:rPr>
                  <a:t>C</a:t>
                </a:r>
                <a:r>
                  <a:rPr lang="el-GR" dirty="0">
                    <a:solidFill>
                      <a:schemeClr val="tx2"/>
                    </a:solidFill>
                    <a:latin typeface="Garamond" panose="02020404030301010803" pitchFamily="18" charset="0"/>
                  </a:rPr>
                  <a:t> και ο διαμερισμός </a:t>
                </a:r>
                <a:r>
                  <a:rPr lang="en-US" dirty="0">
                    <a:solidFill>
                      <a:schemeClr val="tx2"/>
                    </a:solidFill>
                    <a:latin typeface="Garamond" panose="02020404030301010803" pitchFamily="18" charset="0"/>
                  </a:rPr>
                  <a:t>T</a:t>
                </a:r>
                <a:r>
                  <a:rPr lang="el-GR" dirty="0">
                    <a:solidFill>
                      <a:schemeClr val="tx2"/>
                    </a:solidFill>
                    <a:latin typeface="Garamond" panose="02020404030301010803" pitchFamily="18" charset="0"/>
                  </a:rPr>
                  <a:t> που αντιστοιχεί στη δεδομένη αλήθεια· έστω ότι xi, xj </a:t>
                </a:r>
                <a14:m>
                  <m:oMath xmlns:m="http://schemas.openxmlformats.org/officeDocument/2006/math">
                    <m:r>
                      <a:rPr lang="el-GR" i="1" dirty="0" smtClean="0">
                        <a:solidFill>
                          <a:schemeClr val="tx2"/>
                        </a:solidFill>
                        <a:latin typeface="Cambria Math" panose="02040503050406030204" pitchFamily="18" charset="0"/>
                        <a:ea typeface="Cambria Math" panose="02040503050406030204" pitchFamily="18" charset="0"/>
                      </a:rPr>
                      <m:t>∈</m:t>
                    </m:r>
                  </m:oMath>
                </a14:m>
                <a:r>
                  <a:rPr lang="el-GR" dirty="0">
                    <a:solidFill>
                      <a:schemeClr val="tx2"/>
                    </a:solidFill>
                    <a:latin typeface="Garamond" panose="02020404030301010803" pitchFamily="18" charset="0"/>
                  </a:rPr>
                  <a:t> D είναι δύο οποιαδήποτε σημεία, με i </a:t>
                </a:r>
                <a14:m>
                  <m:oMath xmlns:m="http://schemas.openxmlformats.org/officeDocument/2006/math">
                    <m:r>
                      <a:rPr lang="el-GR" i="1" dirty="0" smtClean="0">
                        <a:solidFill>
                          <a:schemeClr val="tx2"/>
                        </a:solidFill>
                        <a:latin typeface="Cambria Math" panose="02040503050406030204" pitchFamily="18" charset="0"/>
                        <a:ea typeface="Cambria Math" panose="02040503050406030204" pitchFamily="18" charset="0"/>
                      </a:rPr>
                      <m:t>≠</m:t>
                    </m:r>
                  </m:oMath>
                </a14:m>
                <a:r>
                  <a:rPr lang="el-GR" dirty="0">
                    <a:solidFill>
                      <a:schemeClr val="tx2"/>
                    </a:solidFill>
                    <a:latin typeface="Garamond" panose="02020404030301010803" pitchFamily="18" charset="0"/>
                  </a:rPr>
                  <a:t> j. </a:t>
                </a: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Αν τόσο το xi όσο και το xj ανήκουν στην ίδια συστάδα</a:t>
                </a:r>
                <a:r>
                  <a:rPr lang="en-US" dirty="0">
                    <a:solidFill>
                      <a:schemeClr val="tx2"/>
                    </a:solidFill>
                    <a:latin typeface="Garamond" panose="02020404030301010803" pitchFamily="18" charset="0"/>
                  </a:rPr>
                  <a:t>, </a:t>
                </a:r>
                <a:r>
                  <a:rPr lang="el-GR" dirty="0">
                    <a:solidFill>
                      <a:schemeClr val="tx2"/>
                    </a:solidFill>
                    <a:latin typeface="Garamond" panose="02020404030301010803" pitchFamily="18" charset="0"/>
                  </a:rPr>
                  <a:t>περιγράφουμε αυτή την κατάσταση με τον όρο θετικό συμβάν</a:t>
                </a: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n-US" dirty="0">
                    <a:solidFill>
                      <a:schemeClr val="tx2"/>
                    </a:solidFill>
                    <a:latin typeface="Garamond" panose="02020404030301010803" pitchFamily="18" charset="0"/>
                  </a:rPr>
                  <a:t>A</a:t>
                </a:r>
                <a:r>
                  <a:rPr lang="el-GR" dirty="0">
                    <a:solidFill>
                      <a:schemeClr val="tx2"/>
                    </a:solidFill>
                    <a:latin typeface="Garamond" panose="02020404030301010803" pitchFamily="18" charset="0"/>
                  </a:rPr>
                  <a:t>ν δεν ανήκουν στην ίδια συστάδα, χρησιμοποιούμε τον όρο αρνητικό συμβάν. </a:t>
                </a: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Ανάλογα με το αν οι ετικέτες των συστάδων συμφωνούν με τις ετικέτες των διαμερίσεων, υπάρχουν τέσσερα ενδεχόμενα που πρέπει να ληφθούν υπόψη:</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mc:Choice>
        <mc:Fallback xmlns="">
          <p:sp>
            <p:nvSpPr>
              <p:cNvPr id="3" name="TextBox 2">
                <a:extLst>
                  <a:ext uri="{FF2B5EF4-FFF2-40B4-BE49-F238E27FC236}">
                    <a16:creationId xmlns:a16="http://schemas.microsoft.com/office/drawing/2014/main" id="{E4708E3A-6E66-4410-92B1-FA16A2C1ED56}"/>
                  </a:ext>
                </a:extLst>
              </p:cNvPr>
              <p:cNvSpPr txBox="1">
                <a:spLocks noRot="1" noChangeAspect="1" noMove="1" noResize="1" noEditPoints="1" noAdjustHandles="1" noChangeArrowheads="1" noChangeShapeType="1" noTextEdit="1"/>
              </p:cNvSpPr>
              <p:nvPr/>
            </p:nvSpPr>
            <p:spPr>
              <a:xfrm>
                <a:off x="1125860" y="1176631"/>
                <a:ext cx="9649072" cy="3693319"/>
              </a:xfrm>
              <a:prstGeom prst="rect">
                <a:avLst/>
              </a:prstGeom>
              <a:blipFill>
                <a:blip r:embed="rId2"/>
                <a:stretch>
                  <a:fillRect l="-442" t="-660" r="-505"/>
                </a:stretch>
              </a:blipFill>
            </p:spPr>
            <p:txBody>
              <a:bodyPr/>
              <a:lstStyle/>
              <a:p>
                <a:r>
                  <a:rPr lang="el-GR">
                    <a:noFill/>
                  </a:rPr>
                  <a:t> </a:t>
                </a:r>
              </a:p>
            </p:txBody>
          </p:sp>
        </mc:Fallback>
      </mc:AlternateContent>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125860" y="406407"/>
            <a:ext cx="9577064" cy="584775"/>
          </a:xfrm>
          <a:prstGeom prst="rect">
            <a:avLst/>
          </a:prstGeom>
          <a:noFill/>
        </p:spPr>
        <p:txBody>
          <a:bodyPr wrap="square" rtlCol="0" anchor="ctr">
            <a:spAutoFit/>
          </a:bodyPr>
          <a:lstStyle/>
          <a:p>
            <a:r>
              <a:rPr lang="el-GR" sz="3200">
                <a:effectLst>
                  <a:outerShdw blurRad="38100" dist="38100" dir="2700000" algn="tl">
                    <a:srgbClr val="000000">
                      <a:alpha val="43137"/>
                    </a:srgbClr>
                  </a:outerShdw>
                </a:effectLst>
                <a:latin typeface="Garamond" panose="02020404030301010803" pitchFamily="18" charset="0"/>
              </a:rPr>
              <a:t>Μέτρα ανά ζεύγη</a:t>
            </a:r>
            <a:endParaRPr lang="el-GR" sz="3200" dirty="0">
              <a:effectLst>
                <a:outerShdw blurRad="38100" dist="38100" dir="2700000" algn="tl">
                  <a:srgbClr val="000000">
                    <a:alpha val="43137"/>
                  </a:srgbClr>
                </a:outerShdw>
              </a:effectLst>
              <a:latin typeface="Garamond" panose="02020404030301010803" pitchFamily="18" charset="0"/>
            </a:endParaRPr>
          </a:p>
        </p:txBody>
      </p:sp>
    </p:spTree>
    <p:extLst>
      <p:ext uri="{BB962C8B-B14F-4D97-AF65-F5344CB8AC3E}">
        <p14:creationId xmlns:p14="http://schemas.microsoft.com/office/powerpoint/2010/main" val="27533209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708E3A-6E66-4410-92B1-FA16A2C1ED56}"/>
              </a:ext>
            </a:extLst>
          </p:cNvPr>
          <p:cNvSpPr txBox="1"/>
          <p:nvPr/>
        </p:nvSpPr>
        <p:spPr>
          <a:xfrm>
            <a:off x="1125860" y="1176631"/>
            <a:ext cx="9649072" cy="3416320"/>
          </a:xfrm>
          <a:prstGeom prst="rect">
            <a:avLst/>
          </a:prstGeom>
          <a:noFill/>
        </p:spPr>
        <p:txBody>
          <a:bodyPr wrap="square" rtlCol="0">
            <a:spAutoFit/>
          </a:bodyPr>
          <a:lstStyle/>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Αληθώς θετικά (TP): Τα σημεία xi και xj ανήκουν στην ίδια διαμέριση του διαμερισμού </a:t>
            </a:r>
            <a:r>
              <a:rPr lang="en-US" dirty="0">
                <a:solidFill>
                  <a:schemeClr val="tx2"/>
                </a:solidFill>
                <a:latin typeface="Garamond" panose="02020404030301010803" pitchFamily="18" charset="0"/>
              </a:rPr>
              <a:t>T</a:t>
            </a:r>
            <a:r>
              <a:rPr lang="el-GR" dirty="0">
                <a:solidFill>
                  <a:schemeClr val="tx2"/>
                </a:solidFill>
                <a:latin typeface="Garamond" panose="02020404030301010803" pitchFamily="18" charset="0"/>
              </a:rPr>
              <a:t>, αλλά και στην ίδια συστάδα της συσταδοποίησης </a:t>
            </a:r>
            <a:r>
              <a:rPr lang="en-US" dirty="0">
                <a:solidFill>
                  <a:schemeClr val="tx2"/>
                </a:solidFill>
                <a:latin typeface="Garamond" panose="02020404030301010803" pitchFamily="18" charset="0"/>
              </a:rPr>
              <a:t>C</a:t>
            </a:r>
            <a:r>
              <a:rPr lang="el-GR" dirty="0">
                <a:solidFill>
                  <a:schemeClr val="tx2"/>
                </a:solidFill>
                <a:latin typeface="Garamond" panose="02020404030301010803" pitchFamily="18" charset="0"/>
              </a:rPr>
              <a:t>.</a:t>
            </a: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Ψευδώς αρνητικά (FN): Τα σημεία xi και xj ανήκουν στην ίδια διαμέριση του </a:t>
            </a:r>
            <a:r>
              <a:rPr lang="en-US" dirty="0">
                <a:solidFill>
                  <a:schemeClr val="tx2"/>
                </a:solidFill>
                <a:latin typeface="Garamond" panose="02020404030301010803" pitchFamily="18" charset="0"/>
              </a:rPr>
              <a:t>T</a:t>
            </a:r>
            <a:r>
              <a:rPr lang="el-GR" dirty="0">
                <a:solidFill>
                  <a:schemeClr val="tx2"/>
                </a:solidFill>
                <a:latin typeface="Garamond" panose="02020404030301010803" pitchFamily="18" charset="0"/>
              </a:rPr>
              <a:t>,   αλλά όχι και στην ίδια συστάδα της </a:t>
            </a:r>
            <a:r>
              <a:rPr lang="en-US" dirty="0">
                <a:solidFill>
                  <a:schemeClr val="tx2"/>
                </a:solidFill>
                <a:latin typeface="Garamond" panose="02020404030301010803" pitchFamily="18" charset="0"/>
              </a:rPr>
              <a:t>C</a:t>
            </a:r>
            <a:r>
              <a:rPr lang="el-GR" dirty="0">
                <a:solidFill>
                  <a:schemeClr val="tx2"/>
                </a:solidFill>
                <a:latin typeface="Garamond" panose="02020404030301010803" pitchFamily="18" charset="0"/>
              </a:rPr>
              <a:t>. </a:t>
            </a: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Ψευδώς θετικά (FP): Τα σημεία xi και xj δεν ανήκουν στην ίδια διαμέριση του </a:t>
            </a:r>
            <a:r>
              <a:rPr lang="en-US" dirty="0">
                <a:solidFill>
                  <a:schemeClr val="tx2"/>
                </a:solidFill>
                <a:latin typeface="Garamond" panose="02020404030301010803" pitchFamily="18" charset="0"/>
              </a:rPr>
              <a:t>T</a:t>
            </a:r>
            <a:r>
              <a:rPr lang="el-GR" dirty="0">
                <a:solidFill>
                  <a:schemeClr val="tx2"/>
                </a:solidFill>
                <a:latin typeface="Garamond" panose="02020404030301010803" pitchFamily="18" charset="0"/>
              </a:rPr>
              <a:t>, αλλά ανήκουν στην ίδια συστάδα της </a:t>
            </a:r>
            <a:r>
              <a:rPr lang="en-US" dirty="0">
                <a:solidFill>
                  <a:schemeClr val="tx2"/>
                </a:solidFill>
                <a:latin typeface="Garamond" panose="02020404030301010803" pitchFamily="18" charset="0"/>
              </a:rPr>
              <a:t>C</a:t>
            </a:r>
            <a:r>
              <a:rPr lang="el-GR" dirty="0">
                <a:solidFill>
                  <a:schemeClr val="tx2"/>
                </a:solidFill>
                <a:latin typeface="Garamond" panose="02020404030301010803" pitchFamily="18" charset="0"/>
              </a:rPr>
              <a:t>. </a:t>
            </a: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Αληθώς αρνητικά (TN): Τα σημεία xi και xj δεν ανήκουν ούτε στην ίδια διαμέριση του </a:t>
            </a:r>
            <a:r>
              <a:rPr lang="en-US" dirty="0">
                <a:solidFill>
                  <a:schemeClr val="tx2"/>
                </a:solidFill>
                <a:latin typeface="Garamond" panose="02020404030301010803" pitchFamily="18" charset="0"/>
              </a:rPr>
              <a:t>T, </a:t>
            </a:r>
            <a:r>
              <a:rPr lang="el-GR" dirty="0">
                <a:solidFill>
                  <a:schemeClr val="tx2"/>
                </a:solidFill>
                <a:latin typeface="Garamond" panose="02020404030301010803" pitchFamily="18" charset="0"/>
              </a:rPr>
              <a:t>ούτε στην ίδια συστάδα της</a:t>
            </a:r>
            <a:r>
              <a:rPr lang="en-US" dirty="0">
                <a:solidFill>
                  <a:schemeClr val="tx2"/>
                </a:solidFill>
                <a:latin typeface="Garamond" panose="02020404030301010803" pitchFamily="18" charset="0"/>
              </a:rPr>
              <a:t> C</a:t>
            </a:r>
            <a:r>
              <a:rPr lang="el-GR" dirty="0">
                <a:solidFill>
                  <a:schemeClr val="tx2"/>
                </a:solidFill>
                <a:latin typeface="Garamond" panose="02020404030301010803" pitchFamily="18" charset="0"/>
              </a:rPr>
              <a:t>. </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125860" y="406407"/>
            <a:ext cx="9577064" cy="584775"/>
          </a:xfrm>
          <a:prstGeom prst="rect">
            <a:avLst/>
          </a:prstGeom>
          <a:noFill/>
        </p:spPr>
        <p:txBody>
          <a:bodyPr wrap="square" rtlCol="0" anchor="ctr">
            <a:spAutoFit/>
          </a:bodyPr>
          <a:lstStyle/>
          <a:p>
            <a:r>
              <a:rPr lang="el-GR" sz="3200" dirty="0">
                <a:effectLst>
                  <a:outerShdw blurRad="38100" dist="38100" dir="2700000" algn="tl">
                    <a:srgbClr val="000000">
                      <a:alpha val="43137"/>
                    </a:srgbClr>
                  </a:outerShdw>
                </a:effectLst>
                <a:latin typeface="Garamond" panose="02020404030301010803" pitchFamily="18" charset="0"/>
              </a:rPr>
              <a:t>Μέτρα ανά ζεύγη</a:t>
            </a:r>
          </a:p>
        </p:txBody>
      </p:sp>
      <p:sp>
        <p:nvSpPr>
          <p:cNvPr id="8" name="TextBox 7">
            <a:extLst>
              <a:ext uri="{FF2B5EF4-FFF2-40B4-BE49-F238E27FC236}">
                <a16:creationId xmlns:a16="http://schemas.microsoft.com/office/drawing/2014/main" id="{E4708E3A-6E66-4410-92B1-FA16A2C1ED56}"/>
              </a:ext>
            </a:extLst>
          </p:cNvPr>
          <p:cNvSpPr txBox="1"/>
          <p:nvPr/>
        </p:nvSpPr>
        <p:spPr>
          <a:xfrm>
            <a:off x="1088788" y="4293096"/>
            <a:ext cx="9649072" cy="2585323"/>
          </a:xfrm>
          <a:prstGeom prst="rect">
            <a:avLst/>
          </a:prstGeom>
          <a:noFill/>
        </p:spPr>
        <p:txBody>
          <a:bodyPr wrap="square" rtlCol="0">
            <a:spAutoFit/>
          </a:bodyPr>
          <a:lstStyle/>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Επειδή υπάρχουν                                    </a:t>
            </a:r>
            <a:r>
              <a:rPr lang="en-US" dirty="0">
                <a:solidFill>
                  <a:schemeClr val="tx2"/>
                </a:solidFill>
                <a:latin typeface="Garamond" panose="02020404030301010803" pitchFamily="18" charset="0"/>
              </a:rPr>
              <a:t>       </a:t>
            </a:r>
            <a:r>
              <a:rPr lang="el-GR" dirty="0">
                <a:solidFill>
                  <a:schemeClr val="tx2"/>
                </a:solidFill>
                <a:latin typeface="Garamond" panose="02020404030301010803" pitchFamily="18" charset="0"/>
              </a:rPr>
              <a:t>ζεύγη σημείων, προκύπτει η ακόλουθη ισότητα</a:t>
            </a: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algn="just"/>
            <a:r>
              <a:rPr lang="en-US" dirty="0">
                <a:solidFill>
                  <a:schemeClr val="tx2"/>
                </a:solidFill>
                <a:latin typeface="Garamond" panose="02020404030301010803" pitchFamily="18" charset="0"/>
              </a:rPr>
              <a:t>			</a:t>
            </a:r>
          </a:p>
          <a:p>
            <a:pPr algn="ctr"/>
            <a:r>
              <a:rPr lang="el-GR" dirty="0">
                <a:solidFill>
                  <a:schemeClr val="tx2"/>
                </a:solidFill>
                <a:latin typeface="Garamond" panose="02020404030301010803" pitchFamily="18" charset="0"/>
              </a:rPr>
              <a:t>N = TP + FN + FP + TN</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p:graphicFrame>
        <p:nvGraphicFramePr>
          <p:cNvPr id="9" name="Αντικείμενο 14"/>
          <p:cNvGraphicFramePr>
            <a:graphicFrameLocks noChangeAspect="1"/>
          </p:cNvGraphicFramePr>
          <p:nvPr/>
        </p:nvGraphicFramePr>
        <p:xfrm>
          <a:off x="3214092" y="4351348"/>
          <a:ext cx="1939925" cy="776288"/>
        </p:xfrm>
        <a:graphic>
          <a:graphicData uri="http://schemas.openxmlformats.org/presentationml/2006/ole">
            <mc:AlternateContent xmlns:mc="http://schemas.openxmlformats.org/markup-compatibility/2006">
              <mc:Choice xmlns:v="urn:schemas-microsoft-com:vml" Requires="v">
                <p:oleObj name="Equation" r:id="rId2" imgW="1079280" imgH="431640" progId="Equation.DSMT4">
                  <p:embed/>
                </p:oleObj>
              </mc:Choice>
              <mc:Fallback>
                <p:oleObj name="Equation" r:id="rId2" imgW="1079280" imgH="431640" progId="Equation.DSMT4">
                  <p:embed/>
                  <p:pic>
                    <p:nvPicPr>
                      <p:cNvPr id="9" name="Αντικείμενο 14"/>
                      <p:cNvPicPr>
                        <a:picLocks noChangeAspect="1" noChangeArrowheads="1"/>
                      </p:cNvPicPr>
                      <p:nvPr/>
                    </p:nvPicPr>
                    <p:blipFill>
                      <a:blip r:embed="rId3"/>
                      <a:srcRect/>
                      <a:stretch>
                        <a:fillRect/>
                      </a:stretch>
                    </p:blipFill>
                    <p:spPr bwMode="auto">
                      <a:xfrm>
                        <a:off x="3214092" y="4351348"/>
                        <a:ext cx="1939925" cy="77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1980946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090924" y="437185"/>
            <a:ext cx="9828024" cy="523220"/>
          </a:xfrm>
          <a:prstGeom prst="rect">
            <a:avLst/>
          </a:prstGeom>
          <a:noFill/>
        </p:spPr>
        <p:txBody>
          <a:bodyPr wrap="square" rtlCol="0" anchor="ctr">
            <a:spAutoFit/>
          </a:bodyPr>
          <a:lstStyle/>
          <a:p>
            <a:r>
              <a:rPr lang="el-GR" sz="2800" dirty="0">
                <a:effectLst>
                  <a:outerShdw blurRad="38100" dist="38100" dir="2700000" algn="tl">
                    <a:srgbClr val="000000">
                      <a:alpha val="43137"/>
                    </a:srgbClr>
                  </a:outerShdw>
                </a:effectLst>
                <a:latin typeface="Garamond" panose="02020404030301010803" pitchFamily="18" charset="0"/>
              </a:rPr>
              <a:t>Αλγόριθμος K μέσων:</a:t>
            </a:r>
          </a:p>
        </p:txBody>
      </p:sp>
      <p:sp>
        <p:nvSpPr>
          <p:cNvPr id="8" name="Θέση περιεχομένου 2"/>
          <p:cNvSpPr txBox="1">
            <a:spLocks/>
          </p:cNvSpPr>
          <p:nvPr/>
        </p:nvSpPr>
        <p:spPr>
          <a:xfrm>
            <a:off x="3197791" y="4538878"/>
            <a:ext cx="4279886" cy="1054528"/>
          </a:xfrm>
          <a:prstGeom prst="rect">
            <a:avLst/>
          </a:prstGeom>
        </p:spPr>
        <p:txBody>
          <a:bodyPr vert="horz">
            <a:noAutofit/>
          </a:bodyPr>
          <a:lstStyle>
            <a:lvl1pPr marL="0" indent="0" algn="l" rtl="0"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Arial" panose="020B0604020202020204" pitchFamily="34" charset="0"/>
              </a:defRPr>
            </a:lvl1pPr>
            <a:lvl2pPr marL="393192" indent="0" algn="l" rtl="0"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Arial" panose="020B0604020202020204" pitchFamily="34" charset="0"/>
              </a:defRPr>
            </a:lvl2pPr>
            <a:lvl3pPr marL="667512" indent="0" algn="l" rtl="0"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Arial" panose="020B0604020202020204" pitchFamily="34" charset="0"/>
              </a:defRPr>
            </a:lvl3pPr>
            <a:lvl4pPr marL="978408" indent="0" algn="l" rtl="0"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Arial" panose="020B0604020202020204" pitchFamily="34" charset="0"/>
              </a:defRPr>
            </a:lvl4pPr>
            <a:lvl5pPr marL="1252728" indent="0" algn="l" rtl="0"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Arial" panose="020B0604020202020204" pitchFamily="34" charset="0"/>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285750" indent="-285750" defTabSz="914400">
              <a:buFont typeface="Wingdings" panose="05000000000000000000" pitchFamily="2" charset="2"/>
              <a:buChar char="§"/>
            </a:pPr>
            <a:endParaRPr lang="el-GR" sz="1800" dirty="0">
              <a:latin typeface="Garamond" panose="02020404030301010803" pitchFamily="18" charset="0"/>
            </a:endParaRPr>
          </a:p>
          <a:p>
            <a:pPr marL="285750" indent="-285750">
              <a:buFont typeface="Wingdings" panose="05000000000000000000" pitchFamily="2" charset="2"/>
              <a:buChar char="§"/>
            </a:pPr>
            <a:r>
              <a:rPr lang="da-DK" sz="1800" dirty="0">
                <a:latin typeface="Garamond" panose="02020404030301010803" pitchFamily="18" charset="0"/>
              </a:rPr>
              <a:t>TP = ???, FN = ???, FP = ???, TN = ??? </a:t>
            </a:r>
            <a:endParaRPr lang="en-US" sz="1800" dirty="0">
              <a:latin typeface="Garamond" panose="02020404030301010803" pitchFamily="18" charset="0"/>
            </a:endParaRPr>
          </a:p>
        </p:txBody>
      </p:sp>
      <p:graphicFrame>
        <p:nvGraphicFramePr>
          <p:cNvPr id="9" name="Αντικείμενο 11"/>
          <p:cNvGraphicFramePr>
            <a:graphicFrameLocks noChangeAspect="1"/>
          </p:cNvGraphicFramePr>
          <p:nvPr/>
        </p:nvGraphicFramePr>
        <p:xfrm>
          <a:off x="4880138" y="1931140"/>
          <a:ext cx="5242176" cy="1706688"/>
        </p:xfrm>
        <a:graphic>
          <a:graphicData uri="http://schemas.openxmlformats.org/presentationml/2006/ole">
            <mc:AlternateContent xmlns:mc="http://schemas.openxmlformats.org/markup-compatibility/2006">
              <mc:Choice xmlns:v="urn:schemas-microsoft-com:vml" Requires="v">
                <p:oleObj name="Equation" r:id="rId2" imgW="3276360" imgH="1066680" progId="Equation.DSMT4">
                  <p:embed/>
                </p:oleObj>
              </mc:Choice>
              <mc:Fallback>
                <p:oleObj name="Equation" r:id="rId2" imgW="3276360" imgH="1066680" progId="Equation.DSMT4">
                  <p:embed/>
                  <p:pic>
                    <p:nvPicPr>
                      <p:cNvPr id="9" name="Αντικείμενο 11"/>
                      <p:cNvPicPr>
                        <a:picLocks noChangeAspect="1" noChangeArrowheads="1"/>
                      </p:cNvPicPr>
                      <p:nvPr/>
                    </p:nvPicPr>
                    <p:blipFill>
                      <a:blip r:embed="rId3"/>
                      <a:srcRect/>
                      <a:stretch>
                        <a:fillRect/>
                      </a:stretch>
                    </p:blipFill>
                    <p:spPr bwMode="auto">
                      <a:xfrm>
                        <a:off x="4880138" y="1931140"/>
                        <a:ext cx="5242176" cy="1706688"/>
                      </a:xfrm>
                      <a:prstGeom prst="rect">
                        <a:avLst/>
                      </a:prstGeom>
                      <a:noFill/>
                      <a:ln>
                        <a:noFill/>
                      </a:ln>
                    </p:spPr>
                  </p:pic>
                </p:oleObj>
              </mc:Fallback>
            </mc:AlternateContent>
          </a:graphicData>
        </a:graphic>
      </p:graphicFrame>
      <p:sp>
        <p:nvSpPr>
          <p:cNvPr id="10" name="Θέση περιεχομένου 2"/>
          <p:cNvSpPr txBox="1">
            <a:spLocks/>
          </p:cNvSpPr>
          <p:nvPr/>
        </p:nvSpPr>
        <p:spPr>
          <a:xfrm>
            <a:off x="6454452" y="1321225"/>
            <a:ext cx="2325839" cy="454805"/>
          </a:xfrm>
          <a:prstGeom prst="rect">
            <a:avLst/>
          </a:prstGeom>
        </p:spPr>
        <p:txBody>
          <a:bodyPr vert="horz">
            <a:noAutofit/>
          </a:bodyPr>
          <a:lstStyle>
            <a:lvl1pPr marL="0" indent="0" algn="l" rtl="0"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Arial" panose="020B0604020202020204" pitchFamily="34" charset="0"/>
              </a:defRPr>
            </a:lvl1pPr>
            <a:lvl2pPr marL="393192" indent="0" algn="l" rtl="0"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Arial" panose="020B0604020202020204" pitchFamily="34" charset="0"/>
              </a:defRPr>
            </a:lvl2pPr>
            <a:lvl3pPr marL="667512" indent="0" algn="l" rtl="0"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Arial" panose="020B0604020202020204" pitchFamily="34" charset="0"/>
              </a:defRPr>
            </a:lvl3pPr>
            <a:lvl4pPr marL="978408" indent="0" algn="l" rtl="0"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Arial" panose="020B0604020202020204" pitchFamily="34" charset="0"/>
              </a:defRPr>
            </a:lvl4pPr>
            <a:lvl5pPr marL="1252728" indent="0" algn="l" rtl="0"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Arial" panose="020B0604020202020204" pitchFamily="34" charset="0"/>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defTabSz="914400"/>
            <a:r>
              <a:rPr lang="el-GR" sz="1800" dirty="0">
                <a:solidFill>
                  <a:prstClr val="black"/>
                </a:solidFill>
                <a:latin typeface="Garamond" panose="02020404030301010803" pitchFamily="18" charset="0"/>
              </a:rPr>
              <a:t>Πίνακας συνάφειας:</a:t>
            </a:r>
            <a:endParaRPr lang="el-GR" sz="2100" dirty="0">
              <a:latin typeface="Garamond" panose="02020404030301010803" pitchFamily="18" charset="0"/>
            </a:endParaRPr>
          </a:p>
        </p:txBody>
      </p:sp>
      <p:grpSp>
        <p:nvGrpSpPr>
          <p:cNvPr id="11" name="Ομάδα 14"/>
          <p:cNvGrpSpPr/>
          <p:nvPr/>
        </p:nvGrpSpPr>
        <p:grpSpPr>
          <a:xfrm>
            <a:off x="1269876" y="1525919"/>
            <a:ext cx="3178389" cy="2212150"/>
            <a:chOff x="2590800" y="1415047"/>
            <a:chExt cx="3724656" cy="2405360"/>
          </a:xfrm>
        </p:grpSpPr>
        <p:pic>
          <p:nvPicPr>
            <p:cNvPr id="12" name="Εικόνα 15"/>
            <p:cNvPicPr>
              <a:picLocks noChangeAspect="1"/>
            </p:cNvPicPr>
            <p:nvPr/>
          </p:nvPicPr>
          <p:blipFill rotWithShape="1">
            <a:blip r:embed="rId4"/>
            <a:srcRect b="48723"/>
            <a:stretch/>
          </p:blipFill>
          <p:spPr>
            <a:xfrm>
              <a:off x="2590800" y="1415047"/>
              <a:ext cx="3724656" cy="2405360"/>
            </a:xfrm>
            <a:prstGeom prst="rect">
              <a:avLst/>
            </a:prstGeom>
          </p:spPr>
        </p:pic>
        <p:sp>
          <p:nvSpPr>
            <p:cNvPr id="13" name="Ορθογώνιο 16"/>
            <p:cNvSpPr/>
            <p:nvPr/>
          </p:nvSpPr>
          <p:spPr>
            <a:xfrm>
              <a:off x="2827090" y="3711411"/>
              <a:ext cx="271217" cy="1089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Tree>
    <p:extLst>
      <p:ext uri="{BB962C8B-B14F-4D97-AF65-F5344CB8AC3E}">
        <p14:creationId xmlns:p14="http://schemas.microsoft.com/office/powerpoint/2010/main" val="466151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708E3A-6E66-4410-92B1-FA16A2C1ED56}"/>
              </a:ext>
            </a:extLst>
          </p:cNvPr>
          <p:cNvSpPr txBox="1"/>
          <p:nvPr/>
        </p:nvSpPr>
        <p:spPr>
          <a:xfrm>
            <a:off x="1022053" y="1058527"/>
            <a:ext cx="9649072" cy="6463308"/>
          </a:xfrm>
          <a:prstGeom prst="rect">
            <a:avLst/>
          </a:prstGeom>
          <a:noFill/>
        </p:spPr>
        <p:txBody>
          <a:bodyPr wrap="square" rtlCol="0">
            <a:spAutoFit/>
          </a:bodyPr>
          <a:lstStyle/>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Συντελεστής Jaccard: Μετρά το ποσοστό των αληθώς θετικών ζευγών (σημείων), αφού όμως πρώτα αγνοήσει τα αληθώς αρνητικά ζεύγη.</a:t>
            </a: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Στατιστικό Rand: Μετρά το ποσοστό των αληθώς θετικών και αληθώς αρνητικών ζευγών για όλα τα ζεύγη σημείων.</a:t>
            </a: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Μέτρο των Fowlkes-Mallows: Ορίζουμε τη συνολική ακρίβεια ανά ζεύγη και ανάκληση ανά ζεύγη για μια συσταδοποίηση </a:t>
            </a:r>
            <a:r>
              <a:rPr lang="en-US" dirty="0">
                <a:solidFill>
                  <a:schemeClr val="tx2"/>
                </a:solidFill>
                <a:latin typeface="Garamond" panose="02020404030301010803" pitchFamily="18" charset="0"/>
              </a:rPr>
              <a:t>C</a:t>
            </a:r>
            <a:r>
              <a:rPr lang="el-GR" dirty="0">
                <a:solidFill>
                  <a:schemeClr val="tx2"/>
                </a:solidFill>
                <a:latin typeface="Garamond" panose="02020404030301010803" pitchFamily="18" charset="0"/>
              </a:rPr>
              <a:t>, όπως φαίνεται παρακάτω</a:t>
            </a: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Το μέτρο των Fowlkes-Mallows (FM) ορίζεται ως ο γεωμετρικός μέσος της ακρίβειας ανά ζεύγη και της ανάκλησης ανά ζεύγη</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125860" y="437185"/>
            <a:ext cx="9577064" cy="523220"/>
          </a:xfrm>
          <a:prstGeom prst="rect">
            <a:avLst/>
          </a:prstGeom>
          <a:noFill/>
        </p:spPr>
        <p:txBody>
          <a:bodyPr wrap="square" rtlCol="0" anchor="ctr">
            <a:spAutoFit/>
          </a:bodyPr>
          <a:lstStyle/>
          <a:p>
            <a:r>
              <a:rPr lang="el-GR" sz="2800" dirty="0">
                <a:effectLst>
                  <a:outerShdw blurRad="38100" dist="38100" dir="2700000" algn="tl">
                    <a:srgbClr val="000000">
                      <a:alpha val="43137"/>
                    </a:srgbClr>
                  </a:outerShdw>
                </a:effectLst>
                <a:latin typeface="Garamond" panose="02020404030301010803" pitchFamily="18" charset="0"/>
              </a:rPr>
              <a:t>Μέτρα ανά ζεύγη: Συντελεστής Jaccard</a:t>
            </a:r>
            <a:r>
              <a:rPr lang="en-US" sz="2800" dirty="0">
                <a:effectLst>
                  <a:outerShdw blurRad="38100" dist="38100" dir="2700000" algn="tl">
                    <a:srgbClr val="000000">
                      <a:alpha val="43137"/>
                    </a:srgbClr>
                  </a:outerShdw>
                </a:effectLst>
                <a:latin typeface="Garamond" panose="02020404030301010803" pitchFamily="18" charset="0"/>
              </a:rPr>
              <a:t>, </a:t>
            </a:r>
            <a:r>
              <a:rPr lang="el-GR" sz="2800" dirty="0">
                <a:effectLst>
                  <a:outerShdw blurRad="38100" dist="38100" dir="2700000" algn="tl">
                    <a:srgbClr val="000000">
                      <a:alpha val="43137"/>
                    </a:srgbClr>
                  </a:outerShdw>
                </a:effectLst>
                <a:latin typeface="Garamond" panose="02020404030301010803" pitchFamily="18" charset="0"/>
              </a:rPr>
              <a:t>στατιστικό </a:t>
            </a:r>
            <a:r>
              <a:rPr lang="en-US" sz="2800" dirty="0">
                <a:effectLst>
                  <a:outerShdw blurRad="38100" dist="38100" dir="2700000" algn="tl">
                    <a:srgbClr val="000000">
                      <a:alpha val="43137"/>
                    </a:srgbClr>
                  </a:outerShdw>
                </a:effectLst>
                <a:latin typeface="Garamond" panose="02020404030301010803" pitchFamily="18" charset="0"/>
              </a:rPr>
              <a:t>Rand, </a:t>
            </a:r>
            <a:r>
              <a:rPr lang="el-GR" sz="2800" dirty="0">
                <a:effectLst>
                  <a:outerShdw blurRad="38100" dist="38100" dir="2700000" algn="tl">
                    <a:srgbClr val="000000">
                      <a:alpha val="43137"/>
                    </a:srgbClr>
                  </a:outerShdw>
                </a:effectLst>
                <a:latin typeface="Garamond" panose="02020404030301010803" pitchFamily="18" charset="0"/>
              </a:rPr>
              <a:t>μέτρο </a:t>
            </a:r>
            <a:r>
              <a:rPr lang="en-US" sz="2800" dirty="0">
                <a:effectLst>
                  <a:outerShdw blurRad="38100" dist="38100" dir="2700000" algn="tl">
                    <a:srgbClr val="000000">
                      <a:alpha val="43137"/>
                    </a:srgbClr>
                  </a:outerShdw>
                </a:effectLst>
                <a:latin typeface="Garamond" panose="02020404030301010803" pitchFamily="18" charset="0"/>
              </a:rPr>
              <a:t>FM</a:t>
            </a:r>
            <a:endParaRPr lang="el-GR" sz="2800" dirty="0">
              <a:effectLst>
                <a:outerShdw blurRad="38100" dist="38100" dir="2700000" algn="tl">
                  <a:srgbClr val="000000">
                    <a:alpha val="43137"/>
                  </a:srgbClr>
                </a:outerShdw>
              </a:effectLst>
              <a:latin typeface="Garamond" panose="02020404030301010803" pitchFamily="18" charset="0"/>
            </a:endParaRPr>
          </a:p>
        </p:txBody>
      </p:sp>
      <p:graphicFrame>
        <p:nvGraphicFramePr>
          <p:cNvPr id="8" name="Αντικείμενο 3"/>
          <p:cNvGraphicFramePr>
            <a:graphicFrameLocks noChangeAspect="1"/>
          </p:cNvGraphicFramePr>
          <p:nvPr/>
        </p:nvGraphicFramePr>
        <p:xfrm>
          <a:off x="4149725" y="1543050"/>
          <a:ext cx="2651125" cy="665163"/>
        </p:xfrm>
        <a:graphic>
          <a:graphicData uri="http://schemas.openxmlformats.org/presentationml/2006/ole">
            <mc:AlternateContent xmlns:mc="http://schemas.openxmlformats.org/markup-compatibility/2006">
              <mc:Choice xmlns:v="urn:schemas-microsoft-com:vml" Requires="v">
                <p:oleObj name="Equation" r:id="rId2" imgW="1473120" imgH="368280" progId="Equation.DSMT4">
                  <p:embed/>
                </p:oleObj>
              </mc:Choice>
              <mc:Fallback>
                <p:oleObj name="Equation" r:id="rId2" imgW="1473120" imgH="368280" progId="Equation.DSMT4">
                  <p:embed/>
                  <p:pic>
                    <p:nvPicPr>
                      <p:cNvPr id="8" name="Αντικείμενο 3"/>
                      <p:cNvPicPr>
                        <a:picLocks noChangeAspect="1" noChangeArrowheads="1"/>
                      </p:cNvPicPr>
                      <p:nvPr/>
                    </p:nvPicPr>
                    <p:blipFill>
                      <a:blip r:embed="rId3"/>
                      <a:srcRect/>
                      <a:stretch>
                        <a:fillRect/>
                      </a:stretch>
                    </p:blipFill>
                    <p:spPr bwMode="auto">
                      <a:xfrm>
                        <a:off x="4149725" y="1543050"/>
                        <a:ext cx="2651125"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Αντικείμενο 9"/>
          <p:cNvGraphicFramePr>
            <a:graphicFrameLocks noChangeAspect="1"/>
          </p:cNvGraphicFramePr>
          <p:nvPr/>
        </p:nvGraphicFramePr>
        <p:xfrm>
          <a:off x="4798268" y="2996952"/>
          <a:ext cx="1784350" cy="663575"/>
        </p:xfrm>
        <a:graphic>
          <a:graphicData uri="http://schemas.openxmlformats.org/presentationml/2006/ole">
            <mc:AlternateContent xmlns:mc="http://schemas.openxmlformats.org/markup-compatibility/2006">
              <mc:Choice xmlns:v="urn:schemas-microsoft-com:vml" Requires="v">
                <p:oleObj name="Equation" r:id="rId4" imgW="990360" imgH="368280" progId="Equation.DSMT4">
                  <p:embed/>
                </p:oleObj>
              </mc:Choice>
              <mc:Fallback>
                <p:oleObj name="Equation" r:id="rId4" imgW="990360" imgH="368280" progId="Equation.DSMT4">
                  <p:embed/>
                  <p:pic>
                    <p:nvPicPr>
                      <p:cNvPr id="9" name="Αντικείμενο 9"/>
                      <p:cNvPicPr>
                        <a:picLocks noChangeAspect="1" noChangeArrowheads="1"/>
                      </p:cNvPicPr>
                      <p:nvPr/>
                    </p:nvPicPr>
                    <p:blipFill>
                      <a:blip r:embed="rId5"/>
                      <a:srcRect/>
                      <a:stretch>
                        <a:fillRect/>
                      </a:stretch>
                    </p:blipFill>
                    <p:spPr bwMode="auto">
                      <a:xfrm>
                        <a:off x="4798268" y="2996952"/>
                        <a:ext cx="1784350"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Αντικείμενο 10"/>
          <p:cNvGraphicFramePr>
            <a:graphicFrameLocks noChangeAspect="1"/>
          </p:cNvGraphicFramePr>
          <p:nvPr/>
        </p:nvGraphicFramePr>
        <p:xfrm>
          <a:off x="3430116" y="4486972"/>
          <a:ext cx="5172075" cy="663575"/>
        </p:xfrm>
        <a:graphic>
          <a:graphicData uri="http://schemas.openxmlformats.org/presentationml/2006/ole">
            <mc:AlternateContent xmlns:mc="http://schemas.openxmlformats.org/markup-compatibility/2006">
              <mc:Choice xmlns:v="urn:schemas-microsoft-com:vml" Requires="v">
                <p:oleObj name="Equation" r:id="rId6" imgW="2869920" imgH="368280" progId="Equation.DSMT4">
                  <p:embed/>
                </p:oleObj>
              </mc:Choice>
              <mc:Fallback>
                <p:oleObj name="Equation" r:id="rId6" imgW="2869920" imgH="368280" progId="Equation.DSMT4">
                  <p:embed/>
                  <p:pic>
                    <p:nvPicPr>
                      <p:cNvPr id="10" name="Αντικείμενο 10"/>
                      <p:cNvPicPr>
                        <a:picLocks noChangeAspect="1" noChangeArrowheads="1"/>
                      </p:cNvPicPr>
                      <p:nvPr/>
                    </p:nvPicPr>
                    <p:blipFill>
                      <a:blip r:embed="rId7"/>
                      <a:srcRect/>
                      <a:stretch>
                        <a:fillRect/>
                      </a:stretch>
                    </p:blipFill>
                    <p:spPr bwMode="auto">
                      <a:xfrm>
                        <a:off x="3430116" y="4486972"/>
                        <a:ext cx="51720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Αντικείμενο 15"/>
          <p:cNvGraphicFramePr>
            <a:graphicFrameLocks noChangeAspect="1"/>
          </p:cNvGraphicFramePr>
          <p:nvPr/>
        </p:nvGraphicFramePr>
        <p:xfrm>
          <a:off x="3569654" y="5939739"/>
          <a:ext cx="4689475" cy="755650"/>
        </p:xfrm>
        <a:graphic>
          <a:graphicData uri="http://schemas.openxmlformats.org/presentationml/2006/ole">
            <mc:AlternateContent xmlns:mc="http://schemas.openxmlformats.org/markup-compatibility/2006">
              <mc:Choice xmlns:v="urn:schemas-microsoft-com:vml" Requires="v">
                <p:oleObj name="Equation" r:id="rId8" imgW="2603160" imgH="419040" progId="Equation.DSMT4">
                  <p:embed/>
                </p:oleObj>
              </mc:Choice>
              <mc:Fallback>
                <p:oleObj name="Equation" r:id="rId8" imgW="2603160" imgH="419040" progId="Equation.DSMT4">
                  <p:embed/>
                  <p:pic>
                    <p:nvPicPr>
                      <p:cNvPr id="11" name="Αντικείμενο 15"/>
                      <p:cNvPicPr>
                        <a:picLocks noChangeAspect="1" noChangeArrowheads="1"/>
                      </p:cNvPicPr>
                      <p:nvPr/>
                    </p:nvPicPr>
                    <p:blipFill>
                      <a:blip r:embed="rId9"/>
                      <a:srcRect/>
                      <a:stretch>
                        <a:fillRect/>
                      </a:stretch>
                    </p:blipFill>
                    <p:spPr bwMode="auto">
                      <a:xfrm>
                        <a:off x="3569654" y="5939739"/>
                        <a:ext cx="4689475"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8867333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090924" y="437185"/>
            <a:ext cx="9828024" cy="523220"/>
          </a:xfrm>
          <a:prstGeom prst="rect">
            <a:avLst/>
          </a:prstGeom>
          <a:noFill/>
        </p:spPr>
        <p:txBody>
          <a:bodyPr wrap="square" rtlCol="0" anchor="ctr">
            <a:spAutoFit/>
          </a:bodyPr>
          <a:lstStyle/>
          <a:p>
            <a:r>
              <a:rPr lang="el-GR" sz="2800" dirty="0">
                <a:effectLst>
                  <a:outerShdw blurRad="38100" dist="38100" dir="2700000" algn="tl">
                    <a:srgbClr val="000000">
                      <a:alpha val="43137"/>
                    </a:srgbClr>
                  </a:outerShdw>
                </a:effectLst>
                <a:latin typeface="Garamond" panose="02020404030301010803" pitchFamily="18" charset="0"/>
              </a:rPr>
              <a:t>Αλγόριθμος K μέσων:</a:t>
            </a:r>
          </a:p>
        </p:txBody>
      </p:sp>
      <p:sp>
        <p:nvSpPr>
          <p:cNvPr id="8" name="Θέση περιεχομένου 2"/>
          <p:cNvSpPr txBox="1">
            <a:spLocks/>
          </p:cNvSpPr>
          <p:nvPr/>
        </p:nvSpPr>
        <p:spPr>
          <a:xfrm>
            <a:off x="1094446" y="4077072"/>
            <a:ext cx="8229601" cy="2446279"/>
          </a:xfrm>
          <a:prstGeom prst="rect">
            <a:avLst/>
          </a:prstGeom>
        </p:spPr>
        <p:txBody>
          <a:bodyPr vert="horz">
            <a:noAutofit/>
          </a:bodyPr>
          <a:lstStyle>
            <a:lvl1pPr marL="0" indent="0" algn="l" rtl="0"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Arial" panose="020B0604020202020204" pitchFamily="34" charset="0"/>
              </a:defRPr>
            </a:lvl1pPr>
            <a:lvl2pPr marL="393192" indent="0" algn="l" rtl="0"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Arial" panose="020B0604020202020204" pitchFamily="34" charset="0"/>
              </a:defRPr>
            </a:lvl2pPr>
            <a:lvl3pPr marL="667512" indent="0" algn="l" rtl="0"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Arial" panose="020B0604020202020204" pitchFamily="34" charset="0"/>
              </a:defRPr>
            </a:lvl3pPr>
            <a:lvl4pPr marL="978408" indent="0" algn="l" rtl="0"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Arial" panose="020B0604020202020204" pitchFamily="34" charset="0"/>
              </a:defRPr>
            </a:lvl4pPr>
            <a:lvl5pPr marL="1252728" indent="0" algn="l" rtl="0"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Arial" panose="020B0604020202020204" pitchFamily="34" charset="0"/>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285750" indent="-285750" defTabSz="914400">
              <a:buFont typeface="Wingdings" panose="05000000000000000000" pitchFamily="2" charset="2"/>
              <a:buChar char="§"/>
            </a:pPr>
            <a:endParaRPr lang="el-GR" sz="1800" dirty="0">
              <a:latin typeface="Garamond" panose="02020404030301010803" pitchFamily="18" charset="0"/>
            </a:endParaRPr>
          </a:p>
          <a:p>
            <a:pPr marL="285750" indent="-285750">
              <a:buFont typeface="Wingdings" panose="05000000000000000000" pitchFamily="2" charset="2"/>
              <a:buChar char="§"/>
            </a:pPr>
            <a:r>
              <a:rPr lang="da-DK" sz="1800" dirty="0">
                <a:latin typeface="Garamond" panose="02020404030301010803" pitchFamily="18" charset="0"/>
              </a:rPr>
              <a:t>TP = ???, FN = ???, FP = ???, TN = ??? </a:t>
            </a:r>
            <a:endParaRPr lang="en-US" sz="1800" dirty="0">
              <a:latin typeface="Garamond" panose="02020404030301010803" pitchFamily="18" charset="0"/>
            </a:endParaRPr>
          </a:p>
          <a:p>
            <a:pPr marL="285750" indent="-285750">
              <a:lnSpc>
                <a:spcPct val="150000"/>
              </a:lnSpc>
              <a:buFont typeface="Wingdings" panose="05000000000000000000" pitchFamily="2" charset="2"/>
              <a:buChar char="§"/>
            </a:pPr>
            <a:r>
              <a:rPr lang="el-GR" sz="1800" dirty="0">
                <a:latin typeface="Garamond" panose="02020404030301010803" pitchFamily="18" charset="0"/>
              </a:rPr>
              <a:t>Jaccard = </a:t>
            </a:r>
            <a:r>
              <a:rPr lang="en-US" sz="1800" dirty="0">
                <a:latin typeface="Garamond" panose="02020404030301010803" pitchFamily="18" charset="0"/>
              </a:rPr>
              <a:t>???</a:t>
            </a:r>
          </a:p>
          <a:p>
            <a:pPr marL="285750" indent="-285750">
              <a:lnSpc>
                <a:spcPct val="150000"/>
              </a:lnSpc>
              <a:buFont typeface="Wingdings" panose="05000000000000000000" pitchFamily="2" charset="2"/>
              <a:buChar char="§"/>
            </a:pPr>
            <a:r>
              <a:rPr lang="el-GR" sz="1800" dirty="0">
                <a:latin typeface="Garamond" panose="02020404030301010803" pitchFamily="18" charset="0"/>
              </a:rPr>
              <a:t>Rand = </a:t>
            </a:r>
            <a:r>
              <a:rPr lang="en-US" sz="1800" dirty="0">
                <a:latin typeface="Garamond" panose="02020404030301010803" pitchFamily="18" charset="0"/>
              </a:rPr>
              <a:t>???</a:t>
            </a:r>
          </a:p>
          <a:p>
            <a:pPr marL="285750" indent="-285750">
              <a:lnSpc>
                <a:spcPct val="150000"/>
              </a:lnSpc>
              <a:buFont typeface="Wingdings" panose="05000000000000000000" pitchFamily="2" charset="2"/>
              <a:buChar char="§"/>
            </a:pPr>
            <a:r>
              <a:rPr lang="el-GR" sz="1800" dirty="0">
                <a:latin typeface="Garamond" panose="02020404030301010803" pitchFamily="18" charset="0"/>
              </a:rPr>
              <a:t>FM = </a:t>
            </a:r>
            <a:r>
              <a:rPr lang="en-US" sz="1800" dirty="0">
                <a:latin typeface="Garamond" panose="02020404030301010803" pitchFamily="18" charset="0"/>
              </a:rPr>
              <a:t>???</a:t>
            </a:r>
            <a:endParaRPr lang="el-GR" sz="1800" dirty="0">
              <a:latin typeface="Garamond" panose="02020404030301010803" pitchFamily="18" charset="0"/>
            </a:endParaRPr>
          </a:p>
        </p:txBody>
      </p:sp>
      <p:graphicFrame>
        <p:nvGraphicFramePr>
          <p:cNvPr id="9" name="Αντικείμενο 11"/>
          <p:cNvGraphicFramePr>
            <a:graphicFrameLocks noChangeAspect="1"/>
          </p:cNvGraphicFramePr>
          <p:nvPr/>
        </p:nvGraphicFramePr>
        <p:xfrm>
          <a:off x="4880138" y="1931140"/>
          <a:ext cx="5242176" cy="1706688"/>
        </p:xfrm>
        <a:graphic>
          <a:graphicData uri="http://schemas.openxmlformats.org/presentationml/2006/ole">
            <mc:AlternateContent xmlns:mc="http://schemas.openxmlformats.org/markup-compatibility/2006">
              <mc:Choice xmlns:v="urn:schemas-microsoft-com:vml" Requires="v">
                <p:oleObj name="Equation" r:id="rId2" imgW="3276360" imgH="1066680" progId="Equation.DSMT4">
                  <p:embed/>
                </p:oleObj>
              </mc:Choice>
              <mc:Fallback>
                <p:oleObj name="Equation" r:id="rId2" imgW="3276360" imgH="1066680" progId="Equation.DSMT4">
                  <p:embed/>
                  <p:pic>
                    <p:nvPicPr>
                      <p:cNvPr id="9" name="Αντικείμενο 11"/>
                      <p:cNvPicPr>
                        <a:picLocks noChangeAspect="1" noChangeArrowheads="1"/>
                      </p:cNvPicPr>
                      <p:nvPr/>
                    </p:nvPicPr>
                    <p:blipFill>
                      <a:blip r:embed="rId3"/>
                      <a:srcRect/>
                      <a:stretch>
                        <a:fillRect/>
                      </a:stretch>
                    </p:blipFill>
                    <p:spPr bwMode="auto">
                      <a:xfrm>
                        <a:off x="4880138" y="1931140"/>
                        <a:ext cx="5242176" cy="1706688"/>
                      </a:xfrm>
                      <a:prstGeom prst="rect">
                        <a:avLst/>
                      </a:prstGeom>
                      <a:noFill/>
                      <a:ln>
                        <a:noFill/>
                      </a:ln>
                    </p:spPr>
                  </p:pic>
                </p:oleObj>
              </mc:Fallback>
            </mc:AlternateContent>
          </a:graphicData>
        </a:graphic>
      </p:graphicFrame>
      <p:sp>
        <p:nvSpPr>
          <p:cNvPr id="10" name="Θέση περιεχομένου 2"/>
          <p:cNvSpPr txBox="1">
            <a:spLocks/>
          </p:cNvSpPr>
          <p:nvPr/>
        </p:nvSpPr>
        <p:spPr>
          <a:xfrm>
            <a:off x="6454452" y="1321225"/>
            <a:ext cx="2325839" cy="454805"/>
          </a:xfrm>
          <a:prstGeom prst="rect">
            <a:avLst/>
          </a:prstGeom>
        </p:spPr>
        <p:txBody>
          <a:bodyPr vert="horz">
            <a:noAutofit/>
          </a:bodyPr>
          <a:lstStyle>
            <a:lvl1pPr marL="0" indent="0" algn="l" rtl="0"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Arial" panose="020B0604020202020204" pitchFamily="34" charset="0"/>
              </a:defRPr>
            </a:lvl1pPr>
            <a:lvl2pPr marL="393192" indent="0" algn="l" rtl="0"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Arial" panose="020B0604020202020204" pitchFamily="34" charset="0"/>
              </a:defRPr>
            </a:lvl2pPr>
            <a:lvl3pPr marL="667512" indent="0" algn="l" rtl="0"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Arial" panose="020B0604020202020204" pitchFamily="34" charset="0"/>
              </a:defRPr>
            </a:lvl3pPr>
            <a:lvl4pPr marL="978408" indent="0" algn="l" rtl="0"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Arial" panose="020B0604020202020204" pitchFamily="34" charset="0"/>
              </a:defRPr>
            </a:lvl4pPr>
            <a:lvl5pPr marL="1252728" indent="0" algn="l" rtl="0"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Arial" panose="020B0604020202020204" pitchFamily="34" charset="0"/>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defTabSz="914400"/>
            <a:r>
              <a:rPr lang="el-GR" sz="1800" dirty="0">
                <a:solidFill>
                  <a:prstClr val="black"/>
                </a:solidFill>
                <a:latin typeface="Garamond" panose="02020404030301010803" pitchFamily="18" charset="0"/>
              </a:rPr>
              <a:t>Πίνακας συνάφειας:</a:t>
            </a:r>
            <a:endParaRPr lang="el-GR" sz="2100" dirty="0">
              <a:latin typeface="Garamond" panose="02020404030301010803" pitchFamily="18" charset="0"/>
            </a:endParaRPr>
          </a:p>
        </p:txBody>
      </p:sp>
      <p:grpSp>
        <p:nvGrpSpPr>
          <p:cNvPr id="11" name="Ομάδα 14"/>
          <p:cNvGrpSpPr/>
          <p:nvPr/>
        </p:nvGrpSpPr>
        <p:grpSpPr>
          <a:xfrm>
            <a:off x="1269876" y="1525919"/>
            <a:ext cx="3178389" cy="2212150"/>
            <a:chOff x="2590800" y="1415047"/>
            <a:chExt cx="3724656" cy="2405360"/>
          </a:xfrm>
        </p:grpSpPr>
        <p:pic>
          <p:nvPicPr>
            <p:cNvPr id="12" name="Εικόνα 15"/>
            <p:cNvPicPr>
              <a:picLocks noChangeAspect="1"/>
            </p:cNvPicPr>
            <p:nvPr/>
          </p:nvPicPr>
          <p:blipFill rotWithShape="1">
            <a:blip r:embed="rId4"/>
            <a:srcRect b="48723"/>
            <a:stretch/>
          </p:blipFill>
          <p:spPr>
            <a:xfrm>
              <a:off x="2590800" y="1415047"/>
              <a:ext cx="3724656" cy="2405360"/>
            </a:xfrm>
            <a:prstGeom prst="rect">
              <a:avLst/>
            </a:prstGeom>
          </p:spPr>
        </p:pic>
        <p:sp>
          <p:nvSpPr>
            <p:cNvPr id="13" name="Ορθογώνιο 16"/>
            <p:cNvSpPr/>
            <p:nvPr/>
          </p:nvSpPr>
          <p:spPr>
            <a:xfrm>
              <a:off x="2827090" y="3711411"/>
              <a:ext cx="271217" cy="1089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Tree>
    <p:extLst>
      <p:ext uri="{BB962C8B-B14F-4D97-AF65-F5344CB8AC3E}">
        <p14:creationId xmlns:p14="http://schemas.microsoft.com/office/powerpoint/2010/main" val="30773182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708E3A-6E66-4410-92B1-FA16A2C1ED56}"/>
              </a:ext>
            </a:extLst>
          </p:cNvPr>
          <p:cNvSpPr txBox="1"/>
          <p:nvPr/>
        </p:nvSpPr>
        <p:spPr>
          <a:xfrm>
            <a:off x="1090924" y="1176631"/>
            <a:ext cx="9684008" cy="5632311"/>
          </a:xfrm>
          <a:prstGeom prst="rect">
            <a:avLst/>
          </a:prstGeom>
          <a:noFill/>
        </p:spPr>
        <p:txBody>
          <a:bodyPr wrap="square" rtlCol="0">
            <a:spAutoFit/>
          </a:bodyPr>
          <a:lstStyle/>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Η αποτίμηση συσταδοποίησης επιδιώκει να αποτιμήσει την καταλληλότητα ή ποιότητα της συσταδοποίησης· η σταθερότητα συσταδοποίησης έχει ως στόχο </a:t>
            </a:r>
          </a:p>
          <a:p>
            <a:pPr marL="800100" lvl="1" indent="-342900" algn="just">
              <a:buFont typeface="Garamond" panose="02020404030301010803" pitchFamily="18" charset="0"/>
              <a:buChar char="–"/>
            </a:pPr>
            <a:r>
              <a:rPr lang="el-GR" dirty="0">
                <a:solidFill>
                  <a:schemeClr val="tx2"/>
                </a:solidFill>
                <a:latin typeface="Garamond" panose="02020404030301010803" pitchFamily="18" charset="0"/>
              </a:rPr>
              <a:t>να κατανοήσει την ευαισθησία που εμφανίζει το αποτέλεσμα της συσταδοποίησης σε διάφορες αλγοριθμικές παραμέτρους, π.χ. το πλήθος των συστάδων· και </a:t>
            </a:r>
            <a:endParaRPr lang="en-US" dirty="0">
              <a:solidFill>
                <a:schemeClr val="tx2"/>
              </a:solidFill>
              <a:latin typeface="Garamond" panose="02020404030301010803" pitchFamily="18" charset="0"/>
            </a:endParaRPr>
          </a:p>
          <a:p>
            <a:pPr marL="800100" lvl="1" indent="-342900" algn="just">
              <a:buFont typeface="Garamond" panose="02020404030301010803" pitchFamily="18" charset="0"/>
              <a:buChar char="–"/>
            </a:pPr>
            <a:r>
              <a:rPr lang="el-GR" dirty="0">
                <a:solidFill>
                  <a:schemeClr val="tx2"/>
                </a:solidFill>
                <a:latin typeface="Garamond" panose="02020404030301010803" pitchFamily="18" charset="0"/>
              </a:rPr>
              <a:t>η τάση συσταδοποίησης αξιολογεί το κατά πόσο θα έπρεπε εξαρχής να εφαρμοστεί η συσταδοποίηση, δηλαδή το αν τα δεδομένα εμφανίζουν οποιαδήποτε εγγενή δομή ομαδοποίησης. </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Τα μέτρα της εγκυρότητας μπορούν να χωριστούν σε τρεις κύριους τύπους:</a:t>
            </a:r>
          </a:p>
          <a:p>
            <a:pPr marL="800100" lvl="1" indent="-342900" algn="just">
              <a:buFont typeface="Garamond" panose="02020404030301010803" pitchFamily="18" charset="0"/>
              <a:buChar char="–"/>
            </a:pPr>
            <a:r>
              <a:rPr lang="el-GR" b="1" i="1" u="sng" dirty="0">
                <a:solidFill>
                  <a:schemeClr val="tx2"/>
                </a:solidFill>
                <a:latin typeface="Garamond" panose="02020404030301010803" pitchFamily="18" charset="0"/>
              </a:rPr>
              <a:t>Εξωτερικά</a:t>
            </a:r>
            <a:r>
              <a:rPr lang="el-GR" dirty="0">
                <a:solidFill>
                  <a:schemeClr val="tx2"/>
                </a:solidFill>
                <a:latin typeface="Garamond" panose="02020404030301010803" pitchFamily="18" charset="0"/>
              </a:rPr>
              <a:t>: Τα εξωτερικά μέτρα εγκυρότητας χρησιμοποιούν κριτήρια που δεν είναι 	εγγενή για το σύνολο δεδομένων, π.χ. ετικέτες κατηγορίας.</a:t>
            </a:r>
          </a:p>
          <a:p>
            <a:pPr marL="800100" lvl="1"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800100" lvl="1" indent="-342900" algn="just">
              <a:buFont typeface="Garamond" panose="02020404030301010803" pitchFamily="18" charset="0"/>
              <a:buChar char="–"/>
            </a:pPr>
            <a:r>
              <a:rPr lang="el-GR" b="1" i="1" u="sng" dirty="0">
                <a:solidFill>
                  <a:schemeClr val="tx2"/>
                </a:solidFill>
                <a:latin typeface="Garamond" panose="02020404030301010803" pitchFamily="18" charset="0"/>
              </a:rPr>
              <a:t>Εσωτερικά</a:t>
            </a:r>
            <a:r>
              <a:rPr lang="el-GR" dirty="0">
                <a:solidFill>
                  <a:schemeClr val="tx2"/>
                </a:solidFill>
                <a:latin typeface="Garamond" panose="02020404030301010803" pitchFamily="18" charset="0"/>
              </a:rPr>
              <a:t>: Τα εσωτερικά μέτρα εγκυρότητας στηρίζονται σε κριτήρια που προκύπτουν από τα ίδια τα δεδομένα, π.χ. μετρικές απόστασης εντός της ίδιας συστάδας ή μεταξύ διαφορετικών συστάδων.</a:t>
            </a:r>
          </a:p>
          <a:p>
            <a:pPr marL="800100" lvl="1"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800100" lvl="1" indent="-342900" algn="just">
              <a:buFont typeface="Garamond" panose="02020404030301010803" pitchFamily="18" charset="0"/>
              <a:buChar char="–"/>
            </a:pPr>
            <a:r>
              <a:rPr lang="el-GR" b="1" i="1" u="sng" dirty="0">
                <a:solidFill>
                  <a:schemeClr val="tx2"/>
                </a:solidFill>
                <a:latin typeface="Garamond" panose="02020404030301010803" pitchFamily="18" charset="0"/>
              </a:rPr>
              <a:t>Σχετικά</a:t>
            </a:r>
            <a:r>
              <a:rPr lang="el-GR" dirty="0">
                <a:solidFill>
                  <a:schemeClr val="tx2"/>
                </a:solidFill>
                <a:latin typeface="Garamond" panose="02020404030301010803" pitchFamily="18" charset="0"/>
              </a:rPr>
              <a:t>: Τα σχετικά μέτρα εγκυρότητας επιδιώκουν να συγκρίνουν ευθέως διαφορετικές συσταδοποιήσεις, συνήθως εκείνες που προκύπτουν από διαφορετικές ρυθμίσεις των παραμέτρων του ίδιου αλγορίθμου.</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125860" y="375629"/>
            <a:ext cx="9577064" cy="646331"/>
          </a:xfrm>
          <a:prstGeom prst="rect">
            <a:avLst/>
          </a:prstGeom>
          <a:noFill/>
        </p:spPr>
        <p:txBody>
          <a:bodyPr wrap="square" rtlCol="0" anchor="ctr">
            <a:spAutoFit/>
          </a:bodyPr>
          <a:lstStyle/>
          <a:p>
            <a:r>
              <a:rPr lang="el-GR" sz="3600" dirty="0">
                <a:effectLst>
                  <a:outerShdw blurRad="38100" dist="38100" dir="2700000" algn="tl">
                    <a:srgbClr val="000000">
                      <a:alpha val="43137"/>
                    </a:srgbClr>
                  </a:outerShdw>
                </a:effectLst>
                <a:latin typeface="Garamond" panose="02020404030301010803" pitchFamily="18" charset="0"/>
              </a:rPr>
              <a:t>Εγκυρότητα και αποτίμηση συσταδοποίησης</a:t>
            </a:r>
          </a:p>
        </p:txBody>
      </p:sp>
    </p:spTree>
    <p:extLst>
      <p:ext uri="{BB962C8B-B14F-4D97-AF65-F5344CB8AC3E}">
        <p14:creationId xmlns:p14="http://schemas.microsoft.com/office/powerpoint/2010/main" val="23492597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090924" y="437185"/>
            <a:ext cx="9828024" cy="523220"/>
          </a:xfrm>
          <a:prstGeom prst="rect">
            <a:avLst/>
          </a:prstGeom>
          <a:noFill/>
        </p:spPr>
        <p:txBody>
          <a:bodyPr wrap="square" rtlCol="0" anchor="ctr">
            <a:spAutoFit/>
          </a:bodyPr>
          <a:lstStyle/>
          <a:p>
            <a:r>
              <a:rPr lang="el-GR" sz="2800" dirty="0">
                <a:effectLst>
                  <a:outerShdw blurRad="38100" dist="38100" dir="2700000" algn="tl">
                    <a:srgbClr val="000000">
                      <a:alpha val="43137"/>
                    </a:srgbClr>
                  </a:outerShdw>
                </a:effectLst>
                <a:latin typeface="Garamond" panose="02020404030301010803" pitchFamily="18" charset="0"/>
              </a:rPr>
              <a:t>Αλγόριθμος K μέσων:</a:t>
            </a:r>
          </a:p>
        </p:txBody>
      </p:sp>
      <p:sp>
        <p:nvSpPr>
          <p:cNvPr id="8" name="Θέση περιεχομένου 2"/>
          <p:cNvSpPr txBox="1">
            <a:spLocks/>
          </p:cNvSpPr>
          <p:nvPr/>
        </p:nvSpPr>
        <p:spPr>
          <a:xfrm>
            <a:off x="1094446" y="4077072"/>
            <a:ext cx="8229601" cy="2446279"/>
          </a:xfrm>
          <a:prstGeom prst="rect">
            <a:avLst/>
          </a:prstGeom>
        </p:spPr>
        <p:txBody>
          <a:bodyPr vert="horz">
            <a:noAutofit/>
          </a:bodyPr>
          <a:lstStyle>
            <a:lvl1pPr marL="0" indent="0" algn="l" rtl="0"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Arial" panose="020B0604020202020204" pitchFamily="34" charset="0"/>
              </a:defRPr>
            </a:lvl1pPr>
            <a:lvl2pPr marL="393192" indent="0" algn="l" rtl="0"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Arial" panose="020B0604020202020204" pitchFamily="34" charset="0"/>
              </a:defRPr>
            </a:lvl2pPr>
            <a:lvl3pPr marL="667512" indent="0" algn="l" rtl="0"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Arial" panose="020B0604020202020204" pitchFamily="34" charset="0"/>
              </a:defRPr>
            </a:lvl3pPr>
            <a:lvl4pPr marL="978408" indent="0" algn="l" rtl="0"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Arial" panose="020B0604020202020204" pitchFamily="34" charset="0"/>
              </a:defRPr>
            </a:lvl4pPr>
            <a:lvl5pPr marL="1252728" indent="0" algn="l" rtl="0"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Arial" panose="020B0604020202020204" pitchFamily="34" charset="0"/>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285750" indent="-285750" defTabSz="914400">
              <a:buFont typeface="Wingdings" panose="05000000000000000000" pitchFamily="2" charset="2"/>
              <a:buChar char="§"/>
            </a:pPr>
            <a:endParaRPr lang="el-GR" sz="1800" dirty="0">
              <a:latin typeface="Garamond" panose="02020404030301010803" pitchFamily="18" charset="0"/>
            </a:endParaRPr>
          </a:p>
          <a:p>
            <a:pPr marL="285750" indent="-285750">
              <a:buFont typeface="Wingdings" panose="05000000000000000000" pitchFamily="2" charset="2"/>
              <a:buChar char="§"/>
            </a:pPr>
            <a:r>
              <a:rPr lang="da-DK" sz="1800" dirty="0">
                <a:latin typeface="Garamond" panose="02020404030301010803" pitchFamily="18" charset="0"/>
              </a:rPr>
              <a:t>TP = 3030, FN = 645, FP = 766, TN = 6734 </a:t>
            </a:r>
            <a:endParaRPr lang="en-US" sz="1800" dirty="0">
              <a:latin typeface="Garamond" panose="02020404030301010803" pitchFamily="18" charset="0"/>
            </a:endParaRPr>
          </a:p>
          <a:p>
            <a:pPr marL="285750" indent="-285750">
              <a:lnSpc>
                <a:spcPct val="150000"/>
              </a:lnSpc>
              <a:buFont typeface="Wingdings" panose="05000000000000000000" pitchFamily="2" charset="2"/>
              <a:buChar char="§"/>
            </a:pPr>
            <a:r>
              <a:rPr lang="el-GR" sz="1800" dirty="0">
                <a:latin typeface="Garamond" panose="02020404030301010803" pitchFamily="18" charset="0"/>
              </a:rPr>
              <a:t>Jaccard = </a:t>
            </a:r>
            <a:r>
              <a:rPr lang="en-US" sz="1800" dirty="0">
                <a:latin typeface="Garamond" panose="02020404030301010803" pitchFamily="18" charset="0"/>
              </a:rPr>
              <a:t>0,68</a:t>
            </a:r>
          </a:p>
          <a:p>
            <a:pPr marL="285750" indent="-285750">
              <a:lnSpc>
                <a:spcPct val="150000"/>
              </a:lnSpc>
              <a:buFont typeface="Wingdings" panose="05000000000000000000" pitchFamily="2" charset="2"/>
              <a:buChar char="§"/>
            </a:pPr>
            <a:r>
              <a:rPr lang="el-GR" sz="1800" dirty="0">
                <a:latin typeface="Garamond" panose="02020404030301010803" pitchFamily="18" charset="0"/>
              </a:rPr>
              <a:t>Rand = </a:t>
            </a:r>
            <a:r>
              <a:rPr lang="en-US" sz="1800" dirty="0">
                <a:latin typeface="Garamond" panose="02020404030301010803" pitchFamily="18" charset="0"/>
              </a:rPr>
              <a:t>0,87</a:t>
            </a:r>
          </a:p>
          <a:p>
            <a:pPr marL="285750" indent="-285750">
              <a:lnSpc>
                <a:spcPct val="150000"/>
              </a:lnSpc>
              <a:buFont typeface="Wingdings" panose="05000000000000000000" pitchFamily="2" charset="2"/>
              <a:buChar char="§"/>
            </a:pPr>
            <a:r>
              <a:rPr lang="el-GR" sz="1800" dirty="0">
                <a:latin typeface="Garamond" panose="02020404030301010803" pitchFamily="18" charset="0"/>
              </a:rPr>
              <a:t>FM = </a:t>
            </a:r>
            <a:r>
              <a:rPr lang="en-US" sz="1800" dirty="0">
                <a:latin typeface="Garamond" panose="02020404030301010803" pitchFamily="18" charset="0"/>
              </a:rPr>
              <a:t>0,81</a:t>
            </a:r>
            <a:endParaRPr lang="el-GR" sz="1800" dirty="0">
              <a:latin typeface="Garamond" panose="02020404030301010803" pitchFamily="18" charset="0"/>
            </a:endParaRPr>
          </a:p>
        </p:txBody>
      </p:sp>
      <p:graphicFrame>
        <p:nvGraphicFramePr>
          <p:cNvPr id="9" name="Αντικείμενο 11"/>
          <p:cNvGraphicFramePr>
            <a:graphicFrameLocks noChangeAspect="1"/>
          </p:cNvGraphicFramePr>
          <p:nvPr/>
        </p:nvGraphicFramePr>
        <p:xfrm>
          <a:off x="4880138" y="1931140"/>
          <a:ext cx="5242176" cy="1706688"/>
        </p:xfrm>
        <a:graphic>
          <a:graphicData uri="http://schemas.openxmlformats.org/presentationml/2006/ole">
            <mc:AlternateContent xmlns:mc="http://schemas.openxmlformats.org/markup-compatibility/2006">
              <mc:Choice xmlns:v="urn:schemas-microsoft-com:vml" Requires="v">
                <p:oleObj name="Equation" r:id="rId2" imgW="3276360" imgH="1066680" progId="Equation.DSMT4">
                  <p:embed/>
                </p:oleObj>
              </mc:Choice>
              <mc:Fallback>
                <p:oleObj name="Equation" r:id="rId2" imgW="3276360" imgH="1066680" progId="Equation.DSMT4">
                  <p:embed/>
                  <p:pic>
                    <p:nvPicPr>
                      <p:cNvPr id="9" name="Αντικείμενο 11"/>
                      <p:cNvPicPr>
                        <a:picLocks noChangeAspect="1" noChangeArrowheads="1"/>
                      </p:cNvPicPr>
                      <p:nvPr/>
                    </p:nvPicPr>
                    <p:blipFill>
                      <a:blip r:embed="rId3"/>
                      <a:srcRect/>
                      <a:stretch>
                        <a:fillRect/>
                      </a:stretch>
                    </p:blipFill>
                    <p:spPr bwMode="auto">
                      <a:xfrm>
                        <a:off x="4880138" y="1931140"/>
                        <a:ext cx="5242176" cy="1706688"/>
                      </a:xfrm>
                      <a:prstGeom prst="rect">
                        <a:avLst/>
                      </a:prstGeom>
                      <a:noFill/>
                      <a:ln>
                        <a:noFill/>
                      </a:ln>
                    </p:spPr>
                  </p:pic>
                </p:oleObj>
              </mc:Fallback>
            </mc:AlternateContent>
          </a:graphicData>
        </a:graphic>
      </p:graphicFrame>
      <p:sp>
        <p:nvSpPr>
          <p:cNvPr id="10" name="Θέση περιεχομένου 2"/>
          <p:cNvSpPr txBox="1">
            <a:spLocks/>
          </p:cNvSpPr>
          <p:nvPr/>
        </p:nvSpPr>
        <p:spPr>
          <a:xfrm>
            <a:off x="6454452" y="1321225"/>
            <a:ext cx="2325839" cy="454805"/>
          </a:xfrm>
          <a:prstGeom prst="rect">
            <a:avLst/>
          </a:prstGeom>
        </p:spPr>
        <p:txBody>
          <a:bodyPr vert="horz">
            <a:noAutofit/>
          </a:bodyPr>
          <a:lstStyle>
            <a:lvl1pPr marL="0" indent="0" algn="l" rtl="0"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Arial" panose="020B0604020202020204" pitchFamily="34" charset="0"/>
              </a:defRPr>
            </a:lvl1pPr>
            <a:lvl2pPr marL="393192" indent="0" algn="l" rtl="0"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Arial" panose="020B0604020202020204" pitchFamily="34" charset="0"/>
              </a:defRPr>
            </a:lvl2pPr>
            <a:lvl3pPr marL="667512" indent="0" algn="l" rtl="0"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Arial" panose="020B0604020202020204" pitchFamily="34" charset="0"/>
              </a:defRPr>
            </a:lvl3pPr>
            <a:lvl4pPr marL="978408" indent="0" algn="l" rtl="0"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Arial" panose="020B0604020202020204" pitchFamily="34" charset="0"/>
              </a:defRPr>
            </a:lvl4pPr>
            <a:lvl5pPr marL="1252728" indent="0" algn="l" rtl="0"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Arial" panose="020B0604020202020204" pitchFamily="34" charset="0"/>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defTabSz="914400"/>
            <a:r>
              <a:rPr lang="el-GR" sz="1800" dirty="0">
                <a:solidFill>
                  <a:prstClr val="black"/>
                </a:solidFill>
                <a:latin typeface="Garamond" panose="02020404030301010803" pitchFamily="18" charset="0"/>
              </a:rPr>
              <a:t>Πίνακας συνάφειας:</a:t>
            </a:r>
            <a:endParaRPr lang="el-GR" sz="2100" dirty="0">
              <a:latin typeface="Garamond" panose="02020404030301010803" pitchFamily="18" charset="0"/>
            </a:endParaRPr>
          </a:p>
        </p:txBody>
      </p:sp>
      <p:grpSp>
        <p:nvGrpSpPr>
          <p:cNvPr id="11" name="Ομάδα 14"/>
          <p:cNvGrpSpPr/>
          <p:nvPr/>
        </p:nvGrpSpPr>
        <p:grpSpPr>
          <a:xfrm>
            <a:off x="1269876" y="1525919"/>
            <a:ext cx="3178389" cy="2212150"/>
            <a:chOff x="2590800" y="1415047"/>
            <a:chExt cx="3724656" cy="2405360"/>
          </a:xfrm>
        </p:grpSpPr>
        <p:pic>
          <p:nvPicPr>
            <p:cNvPr id="12" name="Εικόνα 15"/>
            <p:cNvPicPr>
              <a:picLocks noChangeAspect="1"/>
            </p:cNvPicPr>
            <p:nvPr/>
          </p:nvPicPr>
          <p:blipFill rotWithShape="1">
            <a:blip r:embed="rId4"/>
            <a:srcRect b="48723"/>
            <a:stretch/>
          </p:blipFill>
          <p:spPr>
            <a:xfrm>
              <a:off x="2590800" y="1415047"/>
              <a:ext cx="3724656" cy="2405360"/>
            </a:xfrm>
            <a:prstGeom prst="rect">
              <a:avLst/>
            </a:prstGeom>
          </p:spPr>
        </p:pic>
        <p:sp>
          <p:nvSpPr>
            <p:cNvPr id="13" name="Ορθογώνιο 16"/>
            <p:cNvSpPr/>
            <p:nvPr/>
          </p:nvSpPr>
          <p:spPr>
            <a:xfrm>
              <a:off x="2827090" y="3711411"/>
              <a:ext cx="271217" cy="1089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Tree>
    <p:extLst>
      <p:ext uri="{BB962C8B-B14F-4D97-AF65-F5344CB8AC3E}">
        <p14:creationId xmlns:p14="http://schemas.microsoft.com/office/powerpoint/2010/main" val="8547187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125860" y="322203"/>
            <a:ext cx="9828024" cy="707886"/>
          </a:xfrm>
          <a:prstGeom prst="rect">
            <a:avLst/>
          </a:prstGeom>
          <a:noFill/>
        </p:spPr>
        <p:txBody>
          <a:bodyPr wrap="square" rtlCol="0" anchor="ctr">
            <a:spAutoFit/>
          </a:bodyPr>
          <a:lstStyle/>
          <a:p>
            <a:pPr algn="ctr"/>
            <a:r>
              <a:rPr lang="el-GR" sz="4000" dirty="0">
                <a:effectLst>
                  <a:outerShdw blurRad="38100" dist="38100" dir="2700000" algn="tl">
                    <a:srgbClr val="000000">
                      <a:alpha val="43137"/>
                    </a:srgbClr>
                  </a:outerShdw>
                </a:effectLst>
                <a:latin typeface="Garamond" panose="02020404030301010803" pitchFamily="18" charset="0"/>
              </a:rPr>
              <a:t>Εσωτερικά μέτρα</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3926C9D4-5988-4481-86FF-DDB3824F28A8}"/>
                  </a:ext>
                </a:extLst>
              </p:cNvPr>
              <p:cNvSpPr txBox="1"/>
              <p:nvPr/>
            </p:nvSpPr>
            <p:spPr>
              <a:xfrm>
                <a:off x="1125860" y="1268760"/>
                <a:ext cx="9577064" cy="5010667"/>
              </a:xfrm>
              <a:prstGeom prst="rect">
                <a:avLst/>
              </a:prstGeom>
              <a:noFill/>
            </p:spPr>
            <p:txBody>
              <a:bodyPr wrap="square">
                <a:spAutoFit/>
              </a:bodyPr>
              <a:lstStyle/>
              <a:p>
                <a:pPr marL="342900" indent="-342900">
                  <a:buFont typeface="Wingdings" panose="05000000000000000000" pitchFamily="2" charset="2"/>
                  <a:buChar char="§"/>
                </a:pPr>
                <a:r>
                  <a:rPr lang="el-GR" sz="2000" dirty="0">
                    <a:solidFill>
                      <a:schemeClr val="tx2"/>
                    </a:solidFill>
                    <a:latin typeface="Garamond" panose="02020404030301010803" pitchFamily="18" charset="0"/>
                  </a:rPr>
                  <a:t>Τα εσωτερικά μέτρα αποτίμησης δεν καταφεύγουν στον διαμερισμό που αντιστοιχεί στη δεδομένη αλήθεια. </a:t>
                </a:r>
                <a:endParaRPr lang="en-US" sz="2000" dirty="0">
                  <a:solidFill>
                    <a:schemeClr val="tx2"/>
                  </a:solidFill>
                  <a:latin typeface="Garamond" panose="02020404030301010803" pitchFamily="18" charset="0"/>
                </a:endParaRPr>
              </a:p>
              <a:p>
                <a:pPr marL="342900" indent="-342900">
                  <a:buFont typeface="Wingdings" panose="05000000000000000000" pitchFamily="2" charset="2"/>
                  <a:buChar char="§"/>
                </a:pPr>
                <a:endParaRPr lang="en-US" sz="2000" dirty="0">
                  <a:solidFill>
                    <a:schemeClr val="tx2"/>
                  </a:solidFill>
                  <a:latin typeface="Garamond" panose="02020404030301010803" pitchFamily="18" charset="0"/>
                </a:endParaRPr>
              </a:p>
              <a:p>
                <a:pPr marL="342900" indent="-342900">
                  <a:buFont typeface="Wingdings" panose="05000000000000000000" pitchFamily="2" charset="2"/>
                  <a:buChar char="§"/>
                </a:pPr>
                <a:r>
                  <a:rPr lang="el-GR" sz="2000" dirty="0">
                    <a:solidFill>
                      <a:schemeClr val="tx2"/>
                    </a:solidFill>
                    <a:latin typeface="Garamond" panose="02020404030301010803" pitchFamily="18" charset="0"/>
                  </a:rPr>
                  <a:t>Επομένως, για να αποτιμήσουν την ποιότητα της </a:t>
                </a:r>
                <a:r>
                  <a:rPr lang="el-GR" sz="2000" dirty="0" err="1">
                    <a:solidFill>
                      <a:schemeClr val="tx2"/>
                    </a:solidFill>
                    <a:latin typeface="Garamond" panose="02020404030301010803" pitchFamily="18" charset="0"/>
                  </a:rPr>
                  <a:t>συσταδοποίησης</a:t>
                </a:r>
                <a:r>
                  <a:rPr lang="el-GR" sz="2000" dirty="0">
                    <a:solidFill>
                      <a:schemeClr val="tx2"/>
                    </a:solidFill>
                    <a:latin typeface="Garamond" panose="02020404030301010803" pitchFamily="18" charset="0"/>
                  </a:rPr>
                  <a:t>, πρέπει να στηριχθούν σε έννοιες της «</a:t>
                </a:r>
                <a:r>
                  <a:rPr lang="el-GR" sz="2000" dirty="0" err="1">
                    <a:solidFill>
                      <a:schemeClr val="tx2"/>
                    </a:solidFill>
                    <a:latin typeface="Garamond" panose="02020404030301010803" pitchFamily="18" charset="0"/>
                  </a:rPr>
                  <a:t>ενδοσυσταδικής</a:t>
                </a:r>
                <a:r>
                  <a:rPr lang="el-GR" sz="2000" dirty="0">
                    <a:solidFill>
                      <a:schemeClr val="tx2"/>
                    </a:solidFill>
                    <a:latin typeface="Garamond" panose="02020404030301010803" pitchFamily="18" charset="0"/>
                  </a:rPr>
                  <a:t>» ομοιότητας ή πυκνότητας, </a:t>
                </a:r>
                <a:endParaRPr lang="en-US" sz="2000" dirty="0">
                  <a:solidFill>
                    <a:schemeClr val="tx2"/>
                  </a:solidFill>
                  <a:latin typeface="Garamond" panose="02020404030301010803" pitchFamily="18" charset="0"/>
                </a:endParaRPr>
              </a:p>
              <a:p>
                <a:pPr marL="800100" lvl="1" indent="-342900">
                  <a:buFont typeface="Wingdings" panose="05000000000000000000" pitchFamily="2" charset="2"/>
                  <a:buChar char="§"/>
                </a:pPr>
                <a:r>
                  <a:rPr lang="el-GR" sz="2000" dirty="0">
                    <a:solidFill>
                      <a:schemeClr val="tx2"/>
                    </a:solidFill>
                    <a:latin typeface="Garamond" panose="02020404030301010803" pitchFamily="18" charset="0"/>
                  </a:rPr>
                  <a:t>σε αντίθεση με έννοιες της «</a:t>
                </a:r>
                <a:r>
                  <a:rPr lang="el-GR" sz="2000" dirty="0" err="1">
                    <a:solidFill>
                      <a:schemeClr val="tx2"/>
                    </a:solidFill>
                    <a:latin typeface="Garamond" panose="02020404030301010803" pitchFamily="18" charset="0"/>
                  </a:rPr>
                  <a:t>διασυσταδικής</a:t>
                </a:r>
                <a:r>
                  <a:rPr lang="el-GR" sz="2000" dirty="0">
                    <a:solidFill>
                      <a:schemeClr val="tx2"/>
                    </a:solidFill>
                    <a:latin typeface="Garamond" panose="02020404030301010803" pitchFamily="18" charset="0"/>
                  </a:rPr>
                  <a:t>» απόστασης· </a:t>
                </a:r>
                <a:endParaRPr lang="en-US" sz="2000" dirty="0">
                  <a:solidFill>
                    <a:schemeClr val="tx2"/>
                  </a:solidFill>
                  <a:latin typeface="Garamond" panose="02020404030301010803" pitchFamily="18" charset="0"/>
                </a:endParaRPr>
              </a:p>
              <a:p>
                <a:pPr marL="1257300" lvl="2" indent="-342900">
                  <a:buFont typeface="Wingdings" panose="05000000000000000000" pitchFamily="2" charset="2"/>
                  <a:buChar char="§"/>
                </a:pPr>
                <a:r>
                  <a:rPr lang="el-GR" sz="2000" dirty="0">
                    <a:solidFill>
                      <a:schemeClr val="tx2"/>
                    </a:solidFill>
                    <a:latin typeface="Garamond" panose="02020404030301010803" pitchFamily="18" charset="0"/>
                  </a:rPr>
                  <a:t>συνήθως, πρέπει να επιτευχθεί ένα συμβιβασμός όσον αφορά τη μεγιστοποίηση αυτών των δύο στόχων.</a:t>
                </a:r>
              </a:p>
              <a:p>
                <a:pPr marL="342900" indent="-342900">
                  <a:buFont typeface="Wingdings" panose="05000000000000000000" pitchFamily="2" charset="2"/>
                  <a:buChar char="§"/>
                </a:pPr>
                <a:endParaRPr lang="en-US" sz="2000" dirty="0">
                  <a:solidFill>
                    <a:schemeClr val="tx2"/>
                  </a:solidFill>
                  <a:latin typeface="Garamond" panose="02020404030301010803" pitchFamily="18" charset="0"/>
                </a:endParaRPr>
              </a:p>
              <a:p>
                <a:pPr marL="342900" indent="-342900">
                  <a:buFont typeface="Wingdings" panose="05000000000000000000" pitchFamily="2" charset="2"/>
                  <a:buChar char="§"/>
                </a:pPr>
                <a:r>
                  <a:rPr lang="el-GR" sz="2000" dirty="0">
                    <a:solidFill>
                      <a:schemeClr val="tx2"/>
                    </a:solidFill>
                    <a:latin typeface="Garamond" panose="02020404030301010803" pitchFamily="18" charset="0"/>
                  </a:rPr>
                  <a:t>Τα εσωτερικά μέτρα βασίζονται στη </a:t>
                </a:r>
                <a:r>
                  <a:rPr lang="el-GR" sz="2000" i="1" dirty="0">
                    <a:solidFill>
                      <a:schemeClr val="tx2"/>
                    </a:solidFill>
                    <a:latin typeface="Garamond" panose="02020404030301010803" pitchFamily="18" charset="0"/>
                  </a:rPr>
                  <a:t>μήτρα αποστάσεων</a:t>
                </a:r>
                <a:r>
                  <a:rPr lang="el-GR" sz="2000" dirty="0">
                    <a:solidFill>
                      <a:schemeClr val="tx2"/>
                    </a:solidFill>
                    <a:latin typeface="Garamond" panose="02020404030301010803" pitchFamily="18" charset="0"/>
                  </a:rPr>
                  <a:t> (που είναι επίσης γνωστή ως </a:t>
                </a:r>
                <a:r>
                  <a:rPr lang="el-GR" sz="2000" i="1" dirty="0">
                    <a:solidFill>
                      <a:schemeClr val="tx2"/>
                    </a:solidFill>
                    <a:latin typeface="Garamond" panose="02020404030301010803" pitchFamily="18" charset="0"/>
                  </a:rPr>
                  <a:t>μήτρα εγγύτητας</a:t>
                </a:r>
                <a:r>
                  <a:rPr lang="el-GR" sz="2000" dirty="0">
                    <a:solidFill>
                      <a:schemeClr val="tx2"/>
                    </a:solidFill>
                    <a:latin typeface="Garamond" panose="02020404030301010803" pitchFamily="18" charset="0"/>
                  </a:rPr>
                  <a:t>), διαστάσεων </a:t>
                </a:r>
                <a:r>
                  <a:rPr lang="el-GR" sz="2000" i="1" dirty="0">
                    <a:solidFill>
                      <a:schemeClr val="tx2"/>
                    </a:solidFill>
                    <a:latin typeface="Garamond" panose="02020404030301010803" pitchFamily="18" charset="0"/>
                  </a:rPr>
                  <a:t>n </a:t>
                </a:r>
                <a:r>
                  <a:rPr lang="el-GR" sz="2000" dirty="0">
                    <a:solidFill>
                      <a:schemeClr val="tx2"/>
                    </a:solidFill>
                    <a:latin typeface="Garamond" panose="02020404030301010803" pitchFamily="18" charset="0"/>
                    <a:sym typeface="Symbol"/>
                  </a:rPr>
                  <a:t></a:t>
                </a:r>
                <a:r>
                  <a:rPr lang="el-GR" sz="2000" dirty="0">
                    <a:solidFill>
                      <a:schemeClr val="tx2"/>
                    </a:solidFill>
                    <a:latin typeface="Garamond" panose="02020404030301010803" pitchFamily="18" charset="0"/>
                  </a:rPr>
                  <a:t> </a:t>
                </a:r>
                <a:r>
                  <a:rPr lang="el-GR" sz="2000" i="1" dirty="0">
                    <a:solidFill>
                      <a:schemeClr val="tx2"/>
                    </a:solidFill>
                    <a:latin typeface="Garamond" panose="02020404030301010803" pitchFamily="18" charset="0"/>
                  </a:rPr>
                  <a:t>n</a:t>
                </a:r>
                <a:r>
                  <a:rPr lang="el-GR" sz="2000" dirty="0">
                    <a:solidFill>
                      <a:schemeClr val="tx2"/>
                    </a:solidFill>
                    <a:latin typeface="Garamond" panose="02020404030301010803" pitchFamily="18" charset="0"/>
                  </a:rPr>
                  <a:t>, όλων των αποστάσεων ανά ζεύγη για τα </a:t>
                </a:r>
                <a:r>
                  <a:rPr lang="el-GR" sz="2000" i="1" dirty="0">
                    <a:solidFill>
                      <a:schemeClr val="tx2"/>
                    </a:solidFill>
                    <a:latin typeface="Garamond" panose="02020404030301010803" pitchFamily="18" charset="0"/>
                  </a:rPr>
                  <a:t>n</a:t>
                </a:r>
                <a:r>
                  <a:rPr lang="el-GR" sz="2000" dirty="0">
                    <a:solidFill>
                      <a:schemeClr val="tx2"/>
                    </a:solidFill>
                    <a:latin typeface="Garamond" panose="02020404030301010803" pitchFamily="18" charset="0"/>
                  </a:rPr>
                  <a:t> σημεία:</a:t>
                </a:r>
                <a:endParaRPr lang="en-US" sz="2000" dirty="0">
                  <a:solidFill>
                    <a:schemeClr val="tx2"/>
                  </a:solidFill>
                  <a:latin typeface="Garamond" panose="02020404030301010803" pitchFamily="18" charset="0"/>
                </a:endParaRPr>
              </a:p>
              <a:p>
                <a:pPr marL="342900" indent="-342900">
                  <a:buFont typeface="Wingdings" panose="05000000000000000000" pitchFamily="2" charset="2"/>
                  <a:buChar char="§"/>
                </a:pPr>
                <a:endParaRPr lang="en-US" sz="2000" dirty="0">
                  <a:solidFill>
                    <a:schemeClr val="tx2"/>
                  </a:solidFill>
                  <a:latin typeface="Garamond" panose="02020404030301010803" pitchFamily="18" charset="0"/>
                </a:endParaRPr>
              </a:p>
              <a:p>
                <a:pPr marL="342900" indent="-342900">
                  <a:buFont typeface="Wingdings" panose="05000000000000000000" pitchFamily="2" charset="2"/>
                  <a:buChar char="§"/>
                </a:pPr>
                <a:endParaRPr lang="en-US" sz="2000" dirty="0">
                  <a:solidFill>
                    <a:schemeClr val="tx2"/>
                  </a:solidFill>
                  <a:latin typeface="Garamond" panose="02020404030301010803" pitchFamily="18" charset="0"/>
                </a:endParaRPr>
              </a:p>
              <a:p>
                <a:pPr marL="342900" indent="-342900">
                  <a:buFont typeface="Wingdings" panose="05000000000000000000" pitchFamily="2" charset="2"/>
                  <a:buChar char="§"/>
                </a:pPr>
                <a:endParaRPr lang="en-US" sz="2000" dirty="0">
                  <a:solidFill>
                    <a:schemeClr val="tx2"/>
                  </a:solidFill>
                  <a:latin typeface="Garamond" panose="02020404030301010803" pitchFamily="18" charset="0"/>
                </a:endParaRPr>
              </a:p>
              <a:p>
                <a:pPr marL="342900" indent="-342900">
                  <a:buFont typeface="Wingdings" panose="05000000000000000000" pitchFamily="2" charset="2"/>
                  <a:buChar char="§"/>
                </a:pPr>
                <a:r>
                  <a:rPr lang="el-GR" sz="2000" dirty="0">
                    <a:solidFill>
                      <a:schemeClr val="tx2"/>
                    </a:solidFill>
                    <a:latin typeface="Garamond" panose="02020404030301010803" pitchFamily="18" charset="0"/>
                  </a:rPr>
                  <a:t>Όπου</a:t>
                </a:r>
                <a:r>
                  <a:rPr lang="en-US" sz="2000" dirty="0">
                    <a:solidFill>
                      <a:schemeClr val="tx2"/>
                    </a:solidFill>
                    <a:latin typeface="Garamond" panose="02020404030301010803" pitchFamily="18" charset="0"/>
                  </a:rPr>
                  <a:t> </a:t>
                </a:r>
                <a14:m>
                  <m:oMath xmlns:m="http://schemas.openxmlformats.org/officeDocument/2006/math">
                    <m:r>
                      <a:rPr lang="el-GR" sz="2000" i="1" smtClean="0">
                        <a:solidFill>
                          <a:schemeClr val="tx2"/>
                        </a:solidFill>
                        <a:latin typeface="Cambria Math" panose="02040503050406030204" pitchFamily="18" charset="0"/>
                      </a:rPr>
                      <m:t>𝛿</m:t>
                    </m:r>
                    <m:r>
                      <a:rPr lang="el-GR" sz="2000" i="1" smtClean="0">
                        <a:solidFill>
                          <a:schemeClr val="tx2"/>
                        </a:solidFill>
                        <a:latin typeface="Cambria Math" panose="02040503050406030204" pitchFamily="18" charset="0"/>
                      </a:rPr>
                      <m:t>(</m:t>
                    </m:r>
                    <m:sSub>
                      <m:sSubPr>
                        <m:ctrlPr>
                          <a:rPr lang="el-GR" sz="2000" i="1">
                            <a:solidFill>
                              <a:schemeClr val="tx2"/>
                            </a:solidFill>
                            <a:latin typeface="Cambria Math" panose="02040503050406030204" pitchFamily="18" charset="0"/>
                          </a:rPr>
                        </m:ctrlPr>
                      </m:sSubPr>
                      <m:e>
                        <m:r>
                          <a:rPr lang="el-GR" sz="2000" i="1">
                            <a:solidFill>
                              <a:schemeClr val="tx2"/>
                            </a:solidFill>
                            <a:latin typeface="Cambria Math" panose="02040503050406030204" pitchFamily="18" charset="0"/>
                          </a:rPr>
                          <m:t>𝐱</m:t>
                        </m:r>
                      </m:e>
                      <m:sub>
                        <m:r>
                          <a:rPr lang="el-GR" sz="2000" i="1">
                            <a:solidFill>
                              <a:schemeClr val="tx2"/>
                            </a:solidFill>
                            <a:latin typeface="Cambria Math" panose="02040503050406030204" pitchFamily="18" charset="0"/>
                          </a:rPr>
                          <m:t>𝑖</m:t>
                        </m:r>
                      </m:sub>
                    </m:sSub>
                    <m:r>
                      <a:rPr lang="el-GR" sz="2000" i="1">
                        <a:solidFill>
                          <a:schemeClr val="tx2"/>
                        </a:solidFill>
                        <a:latin typeface="Cambria Math" panose="02040503050406030204" pitchFamily="18" charset="0"/>
                      </a:rPr>
                      <m:t>,</m:t>
                    </m:r>
                    <m:sSub>
                      <m:sSubPr>
                        <m:ctrlPr>
                          <a:rPr lang="el-GR" sz="2000" i="1">
                            <a:solidFill>
                              <a:schemeClr val="tx2"/>
                            </a:solidFill>
                            <a:latin typeface="Cambria Math" panose="02040503050406030204" pitchFamily="18" charset="0"/>
                          </a:rPr>
                        </m:ctrlPr>
                      </m:sSubPr>
                      <m:e>
                        <m:r>
                          <a:rPr lang="el-GR" sz="2000" i="1">
                            <a:solidFill>
                              <a:schemeClr val="tx2"/>
                            </a:solidFill>
                            <a:latin typeface="Cambria Math" panose="02040503050406030204" pitchFamily="18" charset="0"/>
                          </a:rPr>
                          <m:t>𝐱</m:t>
                        </m:r>
                      </m:e>
                      <m:sub>
                        <m:r>
                          <a:rPr lang="el-GR" sz="2000" i="1">
                            <a:solidFill>
                              <a:schemeClr val="tx2"/>
                            </a:solidFill>
                            <a:latin typeface="Cambria Math" panose="02040503050406030204" pitchFamily="18" charset="0"/>
                          </a:rPr>
                          <m:t>​</m:t>
                        </m:r>
                        <m:r>
                          <a:rPr lang="el-GR" sz="2000" i="1">
                            <a:solidFill>
                              <a:schemeClr val="tx2"/>
                            </a:solidFill>
                            <a:latin typeface="Cambria Math" panose="02040503050406030204" pitchFamily="18" charset="0"/>
                          </a:rPr>
                          <m:t>𝑗</m:t>
                        </m:r>
                      </m:sub>
                    </m:sSub>
                    <m:r>
                      <a:rPr lang="el-GR" sz="2000" i="1">
                        <a:solidFill>
                          <a:schemeClr val="tx2"/>
                        </a:solidFill>
                        <a:latin typeface="Cambria Math" panose="02040503050406030204" pitchFamily="18" charset="0"/>
                      </a:rPr>
                      <m:t>)=∥</m:t>
                    </m:r>
                    <m:sSub>
                      <m:sSubPr>
                        <m:ctrlPr>
                          <a:rPr lang="el-GR" sz="2000" i="1">
                            <a:solidFill>
                              <a:schemeClr val="tx2"/>
                            </a:solidFill>
                            <a:latin typeface="Cambria Math" panose="02040503050406030204" pitchFamily="18" charset="0"/>
                          </a:rPr>
                        </m:ctrlPr>
                      </m:sSubPr>
                      <m:e>
                        <m:r>
                          <a:rPr lang="el-GR" sz="2000" i="1">
                            <a:solidFill>
                              <a:schemeClr val="tx2"/>
                            </a:solidFill>
                            <a:latin typeface="Cambria Math" panose="02040503050406030204" pitchFamily="18" charset="0"/>
                          </a:rPr>
                          <m:t>𝐱</m:t>
                        </m:r>
                      </m:e>
                      <m:sub>
                        <m:r>
                          <a:rPr lang="el-GR" sz="2000" i="1">
                            <a:solidFill>
                              <a:schemeClr val="tx2"/>
                            </a:solidFill>
                            <a:latin typeface="Cambria Math" panose="02040503050406030204" pitchFamily="18" charset="0"/>
                          </a:rPr>
                          <m:t>𝑖</m:t>
                        </m:r>
                      </m:sub>
                    </m:sSub>
                    <m:r>
                      <a:rPr lang="el-GR" sz="2000" i="1">
                        <a:solidFill>
                          <a:schemeClr val="tx2"/>
                        </a:solidFill>
                        <a:latin typeface="Cambria Math" panose="02040503050406030204" pitchFamily="18" charset="0"/>
                      </a:rPr>
                      <m:t>−</m:t>
                    </m:r>
                    <m:sSub>
                      <m:sSubPr>
                        <m:ctrlPr>
                          <a:rPr lang="el-GR" sz="2000" i="1">
                            <a:solidFill>
                              <a:schemeClr val="tx2"/>
                            </a:solidFill>
                            <a:latin typeface="Cambria Math" panose="02040503050406030204" pitchFamily="18" charset="0"/>
                          </a:rPr>
                        </m:ctrlPr>
                      </m:sSubPr>
                      <m:e>
                        <m:r>
                          <a:rPr lang="el-GR" sz="2000" i="1">
                            <a:solidFill>
                              <a:schemeClr val="tx2"/>
                            </a:solidFill>
                            <a:latin typeface="Cambria Math" panose="02040503050406030204" pitchFamily="18" charset="0"/>
                          </a:rPr>
                          <m:t>𝐱</m:t>
                        </m:r>
                      </m:e>
                      <m:sub>
                        <m:r>
                          <a:rPr lang="el-GR" sz="2000" i="1">
                            <a:solidFill>
                              <a:schemeClr val="tx2"/>
                            </a:solidFill>
                            <a:latin typeface="Cambria Math" panose="02040503050406030204" pitchFamily="18" charset="0"/>
                          </a:rPr>
                          <m:t>​</m:t>
                        </m:r>
                        <m:r>
                          <a:rPr lang="el-GR" sz="2000" i="1">
                            <a:solidFill>
                              <a:schemeClr val="tx2"/>
                            </a:solidFill>
                            <a:latin typeface="Cambria Math" panose="02040503050406030204" pitchFamily="18" charset="0"/>
                          </a:rPr>
                          <m:t>𝑗</m:t>
                        </m:r>
                      </m:sub>
                    </m:sSub>
                    <m:sSub>
                      <m:sSubPr>
                        <m:ctrlPr>
                          <a:rPr lang="el-GR" sz="2000" i="1">
                            <a:solidFill>
                              <a:schemeClr val="tx2"/>
                            </a:solidFill>
                            <a:latin typeface="Cambria Math" panose="02040503050406030204" pitchFamily="18" charset="0"/>
                          </a:rPr>
                        </m:ctrlPr>
                      </m:sSubPr>
                      <m:e>
                        <m:r>
                          <a:rPr lang="el-GR" sz="2000" i="1">
                            <a:solidFill>
                              <a:schemeClr val="tx2"/>
                            </a:solidFill>
                            <a:latin typeface="Cambria Math" panose="02040503050406030204" pitchFamily="18" charset="0"/>
                          </a:rPr>
                          <m:t>∥</m:t>
                        </m:r>
                      </m:e>
                      <m:sub>
                        <m:r>
                          <a:rPr lang="el-GR" sz="2000" i="1">
                            <a:solidFill>
                              <a:schemeClr val="tx2"/>
                            </a:solidFill>
                            <a:latin typeface="Cambria Math" panose="02040503050406030204" pitchFamily="18" charset="0"/>
                          </a:rPr>
                          <m:t>2</m:t>
                        </m:r>
                      </m:sub>
                    </m:sSub>
                  </m:oMath>
                </a14:m>
                <a:r>
                  <a:rPr lang="en-US" sz="2000" dirty="0">
                    <a:solidFill>
                      <a:schemeClr val="tx2"/>
                    </a:solidFill>
                    <a:latin typeface="Garamond" panose="02020404030301010803" pitchFamily="18" charset="0"/>
                  </a:rPr>
                  <a:t> </a:t>
                </a:r>
                <a:r>
                  <a:rPr lang="el-GR" sz="2000" dirty="0">
                    <a:solidFill>
                      <a:schemeClr val="tx2"/>
                    </a:solidFill>
                    <a:latin typeface="Garamond" panose="02020404030301010803" pitchFamily="18" charset="0"/>
                  </a:rPr>
                  <a:t>είναι η Ευκλείδεια απόσταση μεταξύ των </a:t>
                </a:r>
                <a:r>
                  <a:rPr lang="el-GR" sz="2000" b="1" dirty="0">
                    <a:solidFill>
                      <a:schemeClr val="tx2"/>
                    </a:solidFill>
                    <a:latin typeface="Garamond" panose="02020404030301010803" pitchFamily="18" charset="0"/>
                  </a:rPr>
                  <a:t>x</a:t>
                </a:r>
                <a:r>
                  <a:rPr lang="el-GR" sz="2000" i="1" baseline="-25000" dirty="0">
                    <a:solidFill>
                      <a:schemeClr val="tx2"/>
                    </a:solidFill>
                    <a:latin typeface="Garamond" panose="02020404030301010803" pitchFamily="18" charset="0"/>
                  </a:rPr>
                  <a:t>i</a:t>
                </a:r>
                <a:r>
                  <a:rPr lang="el-GR" sz="2000" dirty="0">
                    <a:solidFill>
                      <a:schemeClr val="tx2"/>
                    </a:solidFill>
                    <a:latin typeface="Garamond" panose="02020404030301010803" pitchFamily="18" charset="0"/>
                  </a:rPr>
                  <a:t>, </a:t>
                </a:r>
                <a:r>
                  <a:rPr lang="el-GR" sz="2000" b="1" dirty="0" err="1">
                    <a:solidFill>
                      <a:schemeClr val="tx2"/>
                    </a:solidFill>
                    <a:latin typeface="Garamond" panose="02020404030301010803" pitchFamily="18" charset="0"/>
                  </a:rPr>
                  <a:t>x</a:t>
                </a:r>
                <a:r>
                  <a:rPr lang="el-GR" sz="2000" i="1" baseline="-25000" dirty="0" err="1">
                    <a:solidFill>
                      <a:schemeClr val="tx2"/>
                    </a:solidFill>
                    <a:latin typeface="Garamond" panose="02020404030301010803" pitchFamily="18" charset="0"/>
                  </a:rPr>
                  <a:t>j</a:t>
                </a:r>
                <a:r>
                  <a:rPr lang="el-GR" sz="2000" i="1" dirty="0">
                    <a:solidFill>
                      <a:schemeClr val="tx2"/>
                    </a:solidFill>
                    <a:latin typeface="Garamond" panose="02020404030301010803" pitchFamily="18" charset="0"/>
                  </a:rPr>
                  <a:t> </a:t>
                </a:r>
                <a:r>
                  <a:rPr lang="el-GR" sz="2000" dirty="0">
                    <a:solidFill>
                      <a:schemeClr val="tx2"/>
                    </a:solidFill>
                    <a:latin typeface="Garamond" panose="02020404030301010803" pitchFamily="18" charset="0"/>
                    <a:sym typeface="Symbol"/>
                  </a:rPr>
                  <a:t></a:t>
                </a:r>
                <a:r>
                  <a:rPr lang="el-GR" sz="2000" dirty="0">
                    <a:solidFill>
                      <a:schemeClr val="tx2"/>
                    </a:solidFill>
                    <a:latin typeface="Garamond" panose="02020404030301010803" pitchFamily="18" charset="0"/>
                  </a:rPr>
                  <a:t> </a:t>
                </a:r>
                <a:r>
                  <a:rPr lang="el-GR" sz="2000" b="1" dirty="0">
                    <a:solidFill>
                      <a:schemeClr val="tx2"/>
                    </a:solidFill>
                    <a:latin typeface="Garamond" panose="02020404030301010803" pitchFamily="18" charset="0"/>
                  </a:rPr>
                  <a:t>D</a:t>
                </a:r>
                <a:r>
                  <a:rPr lang="el-GR" sz="2000" dirty="0">
                    <a:solidFill>
                      <a:schemeClr val="tx2"/>
                    </a:solidFill>
                    <a:latin typeface="Garamond" panose="02020404030301010803" pitchFamily="18" charset="0"/>
                  </a:rPr>
                  <a:t>.</a:t>
                </a:r>
              </a:p>
              <a:p>
                <a:pPr marL="342900" indent="-342900">
                  <a:buFont typeface="Wingdings" panose="05000000000000000000" pitchFamily="2" charset="2"/>
                  <a:buChar char="§"/>
                </a:pPr>
                <a:endParaRPr lang="el-GR" dirty="0">
                  <a:solidFill>
                    <a:schemeClr val="tx2"/>
                  </a:solidFill>
                  <a:latin typeface="Garamond" panose="02020404030301010803" pitchFamily="18" charset="0"/>
                </a:endParaRPr>
              </a:p>
            </p:txBody>
          </p:sp>
        </mc:Choice>
        <mc:Fallback xmlns="">
          <p:sp>
            <p:nvSpPr>
              <p:cNvPr id="14" name="TextBox 13">
                <a:extLst>
                  <a:ext uri="{FF2B5EF4-FFF2-40B4-BE49-F238E27FC236}">
                    <a16:creationId xmlns:a16="http://schemas.microsoft.com/office/drawing/2014/main" id="{3926C9D4-5988-4481-86FF-DDB3824F28A8}"/>
                  </a:ext>
                </a:extLst>
              </p:cNvPr>
              <p:cNvSpPr txBox="1">
                <a:spLocks noRot="1" noChangeAspect="1" noMove="1" noResize="1" noEditPoints="1" noAdjustHandles="1" noChangeArrowheads="1" noChangeShapeType="1" noTextEdit="1"/>
              </p:cNvSpPr>
              <p:nvPr/>
            </p:nvSpPr>
            <p:spPr>
              <a:xfrm>
                <a:off x="1125860" y="1268760"/>
                <a:ext cx="9577064" cy="5010667"/>
              </a:xfrm>
              <a:prstGeom prst="rect">
                <a:avLst/>
              </a:prstGeom>
              <a:blipFill>
                <a:blip r:embed="rId2"/>
                <a:stretch>
                  <a:fillRect l="-573" t="-608"/>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15" name="Αντικείμενο 9">
                <a:extLst>
                  <a:ext uri="{FF2B5EF4-FFF2-40B4-BE49-F238E27FC236}">
                    <a16:creationId xmlns:a16="http://schemas.microsoft.com/office/drawing/2014/main" id="{76CCD815-86C8-470E-92AE-3D5043066B91}"/>
                  </a:ext>
                </a:extLst>
              </p:cNvPr>
              <p:cNvSpPr txBox="1"/>
              <p:nvPr/>
            </p:nvSpPr>
            <p:spPr bwMode="auto">
              <a:xfrm>
                <a:off x="4510236" y="4869160"/>
                <a:ext cx="2012950" cy="571500"/>
              </a:xfrm>
              <a:prstGeom prst="rect">
                <a:avLst/>
              </a:prstGeom>
              <a:noFill/>
              <a:ln>
                <a:noFill/>
              </a:ln>
            </p:spPr>
            <p:txBody>
              <a:bodyPr>
                <a:normAutofit fontScale="92500"/>
              </a:bodyPr>
              <a:lstStyle/>
              <a:p>
                <a:pPr/>
                <a14:m>
                  <m:oMathPara xmlns:m="http://schemas.openxmlformats.org/officeDocument/2006/math">
                    <m:oMathParaPr>
                      <m:jc m:val="left"/>
                    </m:oMathParaPr>
                    <m:oMath xmlns:m="http://schemas.openxmlformats.org/officeDocument/2006/math">
                      <m:m>
                        <m:mPr>
                          <m:plcHide m:val="on"/>
                          <m:mcs>
                            <m:mc>
                              <m:mcPr>
                                <m:count m:val="1"/>
                                <m:mcJc m:val="center"/>
                              </m:mcPr>
                            </m:mc>
                          </m:mcs>
                          <m:ctrlPr>
                            <a:rPr lang="el-GR" i="1">
                              <a:solidFill>
                                <a:srgbClr val="000000"/>
                              </a:solidFill>
                              <a:latin typeface="Cambria Math" panose="02040503050406030204" pitchFamily="18" charset="0"/>
                            </a:rPr>
                          </m:ctrlPr>
                        </m:mPr>
                        <m:mr>
                          <m:e>
                            <m:m>
                              <m:mPr>
                                <m:plcHide m:val="on"/>
                                <m:mcs>
                                  <m:mc>
                                    <m:mcPr>
                                      <m:count m:val="1"/>
                                      <m:mcJc m:val="center"/>
                                    </m:mcPr>
                                  </m:mc>
                                </m:mcs>
                                <m:ctrlPr>
                                  <a:rPr lang="el-GR" i="1">
                                    <a:solidFill>
                                      <a:srgbClr val="000000"/>
                                    </a:solidFill>
                                    <a:latin typeface="Cambria Math" panose="02040503050406030204" pitchFamily="18" charset="0"/>
                                  </a:rPr>
                                </m:ctrlPr>
                              </m:mPr>
                              <m:mr>
                                <m:e>
                                  <m:m>
                                    <m:mPr>
                                      <m:plcHide m:val="on"/>
                                      <m:mcs>
                                        <m:mc>
                                          <m:mcPr>
                                            <m:count m:val="1"/>
                                            <m:mcJc m:val="center"/>
                                          </m:mcPr>
                                        </m:mc>
                                      </m:mcs>
                                      <m:ctrlPr>
                                        <a:rPr lang="el-GR" i="1">
                                          <a:solidFill>
                                            <a:srgbClr val="000000"/>
                                          </a:solidFill>
                                          <a:latin typeface="Cambria Math" panose="02040503050406030204" pitchFamily="18" charset="0"/>
                                        </a:rPr>
                                      </m:ctrlPr>
                                    </m:mPr>
                                    <m:mr>
                                      <m:e>
                                        <m:r>
                                          <a:rPr lang="el-GR" i="1">
                                            <a:solidFill>
                                              <a:srgbClr val="000000"/>
                                            </a:solidFill>
                                            <a:latin typeface="Cambria Math" panose="02040503050406030204" pitchFamily="18" charset="0"/>
                                          </a:rPr>
                                          <m:t>𝐖</m:t>
                                        </m:r>
                                        <m:r>
                                          <a:rPr lang="el-GR" i="1">
                                            <a:solidFill>
                                              <a:srgbClr val="000000"/>
                                            </a:solidFill>
                                            <a:latin typeface="Cambria Math" panose="02040503050406030204" pitchFamily="18" charset="0"/>
                                          </a:rPr>
                                          <m:t>=</m:t>
                                        </m:r>
                                        <m:sSubSup>
                                          <m:sSubSupPr>
                                            <m:ctrlPr>
                                              <a:rPr lang="el-GR" i="1">
                                                <a:solidFill>
                                                  <a:srgbClr val="000000"/>
                                                </a:solidFill>
                                                <a:latin typeface="Cambria Math" panose="02040503050406030204" pitchFamily="18" charset="0"/>
                                              </a:rPr>
                                            </m:ctrlPr>
                                          </m:sSubSupPr>
                                          <m:e>
                                            <m:d>
                                              <m:dPr>
                                                <m:begChr m:val="{"/>
                                                <m:endChr m:val="}"/>
                                                <m:ctrlPr>
                                                  <a:rPr lang="el-GR" i="1">
                                                    <a:solidFill>
                                                      <a:srgbClr val="000000"/>
                                                    </a:solidFill>
                                                    <a:latin typeface="Cambria Math" panose="02040503050406030204" pitchFamily="18" charset="0"/>
                                                  </a:rPr>
                                                </m:ctrlPr>
                                              </m:dPr>
                                              <m:e>
                                                <m:r>
                                                  <a:rPr lang="el-GR" i="1">
                                                    <a:solidFill>
                                                      <a:srgbClr val="000000"/>
                                                    </a:solidFill>
                                                    <a:latin typeface="Cambria Math" panose="02040503050406030204" pitchFamily="18" charset="0"/>
                                                  </a:rPr>
                                                  <m:t>𝛿</m:t>
                                                </m:r>
                                                <m:r>
                                                  <a:rPr lang="el-GR" i="1">
                                                    <a:solidFill>
                                                      <a:srgbClr val="000000"/>
                                                    </a:solidFill>
                                                    <a:latin typeface="Cambria Math" panose="02040503050406030204" pitchFamily="18" charset="0"/>
                                                  </a:rPr>
                                                  <m:t>(</m:t>
                                                </m:r>
                                                <m:sSub>
                                                  <m:sSubPr>
                                                    <m:ctrlPr>
                                                      <a:rPr lang="el-GR" i="1">
                                                        <a:solidFill>
                                                          <a:srgbClr val="000000"/>
                                                        </a:solidFill>
                                                        <a:latin typeface="Cambria Math" panose="02040503050406030204" pitchFamily="18" charset="0"/>
                                                      </a:rPr>
                                                    </m:ctrlPr>
                                                  </m:sSubPr>
                                                  <m:e>
                                                    <m:r>
                                                      <a:rPr lang="el-GR" i="1">
                                                        <a:solidFill>
                                                          <a:srgbClr val="000000"/>
                                                        </a:solidFill>
                                                        <a:latin typeface="Cambria Math" panose="02040503050406030204" pitchFamily="18" charset="0"/>
                                                      </a:rPr>
                                                      <m:t>𝐱</m:t>
                                                    </m:r>
                                                  </m:e>
                                                  <m:sub>
                                                    <m:r>
                                                      <a:rPr lang="el-GR" i="1">
                                                        <a:solidFill>
                                                          <a:srgbClr val="000000"/>
                                                        </a:solidFill>
                                                        <a:latin typeface="Cambria Math" panose="02040503050406030204" pitchFamily="18" charset="0"/>
                                                      </a:rPr>
                                                      <m:t>𝑖</m:t>
                                                    </m:r>
                                                  </m:sub>
                                                </m:sSub>
                                                <m:r>
                                                  <a:rPr lang="el-GR" i="1">
                                                    <a:solidFill>
                                                      <a:srgbClr val="000000"/>
                                                    </a:solidFill>
                                                    <a:latin typeface="Cambria Math" panose="02040503050406030204" pitchFamily="18" charset="0"/>
                                                  </a:rPr>
                                                  <m:t>,</m:t>
                                                </m:r>
                                                <m:sSub>
                                                  <m:sSubPr>
                                                    <m:ctrlPr>
                                                      <a:rPr lang="el-GR" i="1">
                                                        <a:solidFill>
                                                          <a:srgbClr val="000000"/>
                                                        </a:solidFill>
                                                        <a:latin typeface="Cambria Math" panose="02040503050406030204" pitchFamily="18" charset="0"/>
                                                      </a:rPr>
                                                    </m:ctrlPr>
                                                  </m:sSubPr>
                                                  <m:e>
                                                    <m:r>
                                                      <a:rPr lang="el-GR" i="1">
                                                        <a:solidFill>
                                                          <a:srgbClr val="000000"/>
                                                        </a:solidFill>
                                                        <a:latin typeface="Cambria Math" panose="02040503050406030204" pitchFamily="18" charset="0"/>
                                                      </a:rPr>
                                                      <m:t>𝐱</m:t>
                                                    </m:r>
                                                  </m:e>
                                                  <m:sub>
                                                    <m:r>
                                                      <a:rPr lang="el-GR" i="1">
                                                        <a:solidFill>
                                                          <a:srgbClr val="000000"/>
                                                        </a:solidFill>
                                                        <a:latin typeface="Cambria Math" panose="02040503050406030204" pitchFamily="18" charset="0"/>
                                                      </a:rPr>
                                                      <m:t>​</m:t>
                                                    </m:r>
                                                    <m:r>
                                                      <a:rPr lang="el-GR" i="1">
                                                        <a:solidFill>
                                                          <a:srgbClr val="000000"/>
                                                        </a:solidFill>
                                                        <a:latin typeface="Cambria Math" panose="02040503050406030204" pitchFamily="18" charset="0"/>
                                                      </a:rPr>
                                                      <m:t>𝑗</m:t>
                                                    </m:r>
                                                  </m:sub>
                                                </m:sSub>
                                                <m:r>
                                                  <a:rPr lang="el-GR" i="1">
                                                    <a:solidFill>
                                                      <a:srgbClr val="000000"/>
                                                    </a:solidFill>
                                                    <a:latin typeface="Cambria Math" panose="02040503050406030204" pitchFamily="18" charset="0"/>
                                                  </a:rPr>
                                                  <m:t>)</m:t>
                                                </m:r>
                                              </m:e>
                                            </m:d>
                                          </m:e>
                                          <m:sub>
                                            <m:r>
                                              <a:rPr lang="el-GR" i="1">
                                                <a:solidFill>
                                                  <a:srgbClr val="000000"/>
                                                </a:solidFill>
                                                <a:latin typeface="Cambria Math" panose="02040503050406030204" pitchFamily="18" charset="0"/>
                                              </a:rPr>
                                              <m:t>𝑖</m:t>
                                            </m:r>
                                            <m:r>
                                              <a:rPr lang="el-GR" i="1">
                                                <a:solidFill>
                                                  <a:srgbClr val="000000"/>
                                                </a:solidFill>
                                                <a:latin typeface="Cambria Math" panose="02040503050406030204" pitchFamily="18" charset="0"/>
                                              </a:rPr>
                                              <m:t>,</m:t>
                                            </m:r>
                                            <m:r>
                                              <a:rPr lang="el-GR" i="1">
                                                <a:solidFill>
                                                  <a:srgbClr val="000000"/>
                                                </a:solidFill>
                                                <a:latin typeface="Cambria Math" panose="02040503050406030204" pitchFamily="18" charset="0"/>
                                              </a:rPr>
                                              <m:t>𝑗</m:t>
                                            </m:r>
                                            <m:r>
                                              <a:rPr lang="el-GR" i="1">
                                                <a:solidFill>
                                                  <a:srgbClr val="000000"/>
                                                </a:solidFill>
                                                <a:latin typeface="Cambria Math" panose="02040503050406030204" pitchFamily="18" charset="0"/>
                                              </a:rPr>
                                              <m:t>=1</m:t>
                                            </m:r>
                                          </m:sub>
                                          <m:sup>
                                            <m:r>
                                              <a:rPr lang="el-GR" i="1">
                                                <a:solidFill>
                                                  <a:srgbClr val="000000"/>
                                                </a:solidFill>
                                                <a:latin typeface="Cambria Math" panose="02040503050406030204" pitchFamily="18" charset="0"/>
                                              </a:rPr>
                                              <m:t>𝑛</m:t>
                                            </m:r>
                                          </m:sup>
                                        </m:sSubSup>
                                      </m:e>
                                    </m:mr>
                                  </m:m>
                                </m:e>
                              </m:mr>
                            </m:m>
                          </m:e>
                        </m:mr>
                      </m:m>
                    </m:oMath>
                  </m:oMathPara>
                </a14:m>
                <a:endParaRPr lang="el-GR" dirty="0"/>
              </a:p>
            </p:txBody>
          </p:sp>
        </mc:Choice>
        <mc:Fallback xmlns="">
          <p:sp>
            <p:nvSpPr>
              <p:cNvPr id="15" name="Αντικείμενο 9">
                <a:extLst>
                  <a:ext uri="{FF2B5EF4-FFF2-40B4-BE49-F238E27FC236}">
                    <a16:creationId xmlns:a16="http://schemas.microsoft.com/office/drawing/2014/main" id="{76CCD815-86C8-470E-92AE-3D5043066B91}"/>
                  </a:ext>
                </a:extLst>
              </p:cNvPr>
              <p:cNvSpPr txBox="1">
                <a:spLocks noRot="1" noChangeAspect="1" noMove="1" noResize="1" noEditPoints="1" noAdjustHandles="1" noChangeArrowheads="1" noChangeShapeType="1" noTextEdit="1"/>
              </p:cNvSpPr>
              <p:nvPr/>
            </p:nvSpPr>
            <p:spPr bwMode="auto">
              <a:xfrm>
                <a:off x="4510236" y="4869160"/>
                <a:ext cx="2012950" cy="571500"/>
              </a:xfrm>
              <a:prstGeom prst="rect">
                <a:avLst/>
              </a:prstGeom>
              <a:blipFill>
                <a:blip r:embed="rId3"/>
                <a:stretch>
                  <a:fillRect/>
                </a:stretch>
              </a:blipFill>
              <a:ln>
                <a:noFill/>
              </a:ln>
            </p:spPr>
            <p:txBody>
              <a:bodyPr/>
              <a:lstStyle/>
              <a:p>
                <a:r>
                  <a:rPr lang="el-GR">
                    <a:noFill/>
                  </a:rPr>
                  <a:t> </a:t>
                </a:r>
              </a:p>
            </p:txBody>
          </p:sp>
        </mc:Fallback>
      </mc:AlternateContent>
    </p:spTree>
    <p:extLst>
      <p:ext uri="{BB962C8B-B14F-4D97-AF65-F5344CB8AC3E}">
        <p14:creationId xmlns:p14="http://schemas.microsoft.com/office/powerpoint/2010/main" val="42633285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4">
            <a:extLst>
              <a:ext uri="{FF2B5EF4-FFF2-40B4-BE49-F238E27FC236}">
                <a16:creationId xmlns:a16="http://schemas.microsoft.com/office/drawing/2014/main" id="{7013DA5C-A4C6-4589-A889-8D71B5D5ED3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 name="Straight Connector 5">
            <a:extLst>
              <a:ext uri="{FF2B5EF4-FFF2-40B4-BE49-F238E27FC236}">
                <a16:creationId xmlns:a16="http://schemas.microsoft.com/office/drawing/2014/main" id="{448C1336-0AA2-43DF-9DD6-23D565D81017}"/>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12902AD-97AC-493C-9ADD-3B7777AC009F}"/>
              </a:ext>
            </a:extLst>
          </p:cNvPr>
          <p:cNvSpPr txBox="1"/>
          <p:nvPr/>
        </p:nvSpPr>
        <p:spPr>
          <a:xfrm>
            <a:off x="1125860" y="322203"/>
            <a:ext cx="9828024" cy="707886"/>
          </a:xfrm>
          <a:prstGeom prst="rect">
            <a:avLst/>
          </a:prstGeom>
          <a:noFill/>
        </p:spPr>
        <p:txBody>
          <a:bodyPr wrap="square" rtlCol="0" anchor="ctr">
            <a:spAutoFit/>
          </a:bodyPr>
          <a:lstStyle/>
          <a:p>
            <a:pPr algn="ctr"/>
            <a:r>
              <a:rPr lang="el-GR" sz="4000" dirty="0">
                <a:effectLst>
                  <a:outerShdw blurRad="38100" dist="38100" dir="2700000" algn="tl">
                    <a:srgbClr val="000000">
                      <a:alpha val="43137"/>
                    </a:srgbClr>
                  </a:outerShdw>
                </a:effectLst>
                <a:latin typeface="Garamond" panose="02020404030301010803" pitchFamily="18" charset="0"/>
              </a:rPr>
              <a:t>Εσωτερικά μέτρα: Δείκτης </a:t>
            </a:r>
            <a:r>
              <a:rPr lang="en-US" sz="4000" dirty="0">
                <a:effectLst>
                  <a:outerShdw blurRad="38100" dist="38100" dir="2700000" algn="tl">
                    <a:srgbClr val="000000">
                      <a:alpha val="43137"/>
                    </a:srgbClr>
                  </a:outerShdw>
                </a:effectLst>
                <a:latin typeface="Garamond" panose="02020404030301010803" pitchFamily="18" charset="0"/>
              </a:rPr>
              <a:t>Dunn</a:t>
            </a:r>
            <a:endParaRPr lang="el-GR" sz="4000" dirty="0">
              <a:effectLst>
                <a:outerShdw blurRad="38100" dist="38100" dir="2700000" algn="tl">
                  <a:srgbClr val="000000">
                    <a:alpha val="43137"/>
                  </a:srgbClr>
                </a:outerShdw>
              </a:effectLst>
              <a:latin typeface="Garamond" panose="02020404030301010803" pitchFamily="18" charset="0"/>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8CF056D1-1F72-4638-9E51-2577A21A8F6A}"/>
                  </a:ext>
                </a:extLst>
              </p:cNvPr>
              <p:cNvSpPr txBox="1"/>
              <p:nvPr/>
            </p:nvSpPr>
            <p:spPr>
              <a:xfrm>
                <a:off x="1087012" y="1268760"/>
                <a:ext cx="9611999" cy="5746445"/>
              </a:xfrm>
              <a:prstGeom prst="rect">
                <a:avLst/>
              </a:prstGeom>
              <a:noFill/>
            </p:spPr>
            <p:txBody>
              <a:bodyPr wrap="square">
                <a:spAutoFit/>
              </a:bodyPr>
              <a:lstStyle/>
              <a:p>
                <a:pPr marL="285750" indent="-285750" algn="just">
                  <a:buFont typeface="Wingdings" panose="05000000000000000000" pitchFamily="2" charset="2"/>
                  <a:buChar char="§"/>
                </a:pPr>
                <a:r>
                  <a:rPr lang="el-GR" dirty="0">
                    <a:solidFill>
                      <a:schemeClr val="tx2"/>
                    </a:solidFill>
                    <a:latin typeface="Garamond" panose="02020404030301010803" pitchFamily="18" charset="0"/>
                  </a:rPr>
                  <a:t>Ο δείκτης </a:t>
                </a:r>
                <a:r>
                  <a:rPr lang="el-GR" dirty="0" err="1">
                    <a:solidFill>
                      <a:schemeClr val="tx2"/>
                    </a:solidFill>
                    <a:latin typeface="Garamond" panose="02020404030301010803" pitchFamily="18" charset="0"/>
                  </a:rPr>
                  <a:t>Dunn</a:t>
                </a:r>
                <a:r>
                  <a:rPr lang="el-GR" dirty="0">
                    <a:solidFill>
                      <a:schemeClr val="tx2"/>
                    </a:solidFill>
                    <a:latin typeface="Garamond" panose="02020404030301010803" pitchFamily="18" charset="0"/>
                  </a:rPr>
                  <a:t> ορίζεται ως ο λόγος της ελάχιστης απόστασης μεταξύ ζευγών (σημείων) από διαφορετικές συστάδες προς τη μέγιστη απόσταση μεταξύ ζευγών (σημείων) από την ίδια συστάδα:</a:t>
                </a:r>
              </a:p>
              <a:p>
                <a:pPr marL="285750" indent="-285750" algn="just">
                  <a:buFont typeface="Wingdings" panose="05000000000000000000" pitchFamily="2" charset="2"/>
                  <a:buChar char="§"/>
                </a:pPr>
                <a:endParaRPr lang="el-GR" dirty="0">
                  <a:solidFill>
                    <a:schemeClr val="tx2"/>
                  </a:solidFill>
                  <a:latin typeface="Garamond" panose="02020404030301010803" pitchFamily="18" charset="0"/>
                </a:endParaRPr>
              </a:p>
              <a:p>
                <a:pPr marL="285750" indent="-285750" algn="just">
                  <a:buFont typeface="Wingdings" panose="05000000000000000000" pitchFamily="2" charset="2"/>
                  <a:buChar char="§"/>
                </a:pPr>
                <a:endParaRPr lang="el-GR" dirty="0">
                  <a:solidFill>
                    <a:schemeClr val="tx2"/>
                  </a:solidFill>
                  <a:latin typeface="Garamond" panose="02020404030301010803" pitchFamily="18" charset="0"/>
                </a:endParaRPr>
              </a:p>
              <a:p>
                <a:pPr marL="285750" indent="-285750" algn="just">
                  <a:buFont typeface="Wingdings" panose="05000000000000000000" pitchFamily="2" charset="2"/>
                  <a:buChar char="§"/>
                </a:pPr>
                <a:endParaRPr lang="el-GR" dirty="0">
                  <a:solidFill>
                    <a:schemeClr val="tx2"/>
                  </a:solidFill>
                  <a:latin typeface="Garamond" panose="02020404030301010803" pitchFamily="18" charset="0"/>
                </a:endParaRPr>
              </a:p>
              <a:p>
                <a:pPr marL="285750" indent="-285750" algn="just">
                  <a:buFont typeface="Wingdings" panose="05000000000000000000" pitchFamily="2" charset="2"/>
                  <a:buChar char="§"/>
                </a:pPr>
                <a:r>
                  <a:rPr lang="el-GR" dirty="0">
                    <a:solidFill>
                      <a:schemeClr val="tx2"/>
                    </a:solidFill>
                    <a:latin typeface="Garamond" panose="02020404030301010803" pitchFamily="18" charset="0"/>
                  </a:rPr>
                  <a:t>Όπου </a:t>
                </a:r>
                <a14:m>
                  <m:oMath xmlns:m="http://schemas.openxmlformats.org/officeDocument/2006/math">
                    <m:sSubSup>
                      <m:sSubSupPr>
                        <m:ctrlPr>
                          <a:rPr lang="el-GR" i="1" smtClean="0">
                            <a:solidFill>
                              <a:schemeClr val="tx2"/>
                            </a:solidFill>
                            <a:latin typeface="Cambria Math" panose="02040503050406030204" pitchFamily="18" charset="0"/>
                          </a:rPr>
                        </m:ctrlPr>
                      </m:sSubSupPr>
                      <m:e>
                        <m:r>
                          <a:rPr lang="el-GR" i="1">
                            <a:solidFill>
                              <a:schemeClr val="tx2"/>
                            </a:solidFill>
                            <a:latin typeface="Cambria Math" panose="02040503050406030204" pitchFamily="18" charset="0"/>
                          </a:rPr>
                          <m:t>𝑊</m:t>
                        </m:r>
                      </m:e>
                      <m:sub>
                        <m:r>
                          <a:rPr lang="el-GR" i="1">
                            <a:solidFill>
                              <a:schemeClr val="tx2"/>
                            </a:solidFill>
                            <a:latin typeface="Cambria Math" panose="02040503050406030204" pitchFamily="18" charset="0"/>
                          </a:rPr>
                          <m:t>𝑜𝑢𝑡</m:t>
                        </m:r>
                      </m:sub>
                      <m:sup>
                        <m:r>
                          <m:rPr>
                            <m:sty m:val="p"/>
                          </m:rPr>
                          <a:rPr lang="el-GR" i="0">
                            <a:solidFill>
                              <a:schemeClr val="tx2"/>
                            </a:solidFill>
                            <a:latin typeface="Cambria Math" panose="02040503050406030204" pitchFamily="18" charset="0"/>
                          </a:rPr>
                          <m:t>min</m:t>
                        </m:r>
                      </m:sup>
                    </m:sSubSup>
                  </m:oMath>
                </a14:m>
                <a:r>
                  <a:rPr lang="el-GR" dirty="0">
                    <a:solidFill>
                      <a:schemeClr val="tx2"/>
                    </a:solidFill>
                    <a:latin typeface="Garamond" panose="02020404030301010803" pitchFamily="18" charset="0"/>
                  </a:rPr>
                  <a:t> είναι η ελάχιστη </a:t>
                </a:r>
                <a:r>
                  <a:rPr lang="el-GR" dirty="0" err="1">
                    <a:solidFill>
                      <a:schemeClr val="tx2"/>
                    </a:solidFill>
                    <a:latin typeface="Garamond" panose="02020404030301010803" pitchFamily="18" charset="0"/>
                  </a:rPr>
                  <a:t>διασυσταδική</a:t>
                </a:r>
                <a:r>
                  <a:rPr lang="el-GR" dirty="0">
                    <a:solidFill>
                      <a:schemeClr val="tx2"/>
                    </a:solidFill>
                    <a:latin typeface="Garamond" panose="02020404030301010803" pitchFamily="18" charset="0"/>
                  </a:rPr>
                  <a:t> απόσταση</a:t>
                </a:r>
              </a:p>
              <a:p>
                <a:pPr marL="285750" indent="-285750" algn="just">
                  <a:buFont typeface="Wingdings" panose="05000000000000000000" pitchFamily="2" charset="2"/>
                  <a:buChar char="§"/>
                </a:pPr>
                <a:endParaRPr lang="el-GR" b="1" dirty="0">
                  <a:solidFill>
                    <a:schemeClr val="tx2"/>
                  </a:solidFill>
                  <a:latin typeface="Garamond" panose="02020404030301010803" pitchFamily="18" charset="0"/>
                </a:endParaRPr>
              </a:p>
              <a:p>
                <a:pPr algn="just"/>
                <a14:m>
                  <m:oMathPara xmlns:m="http://schemas.openxmlformats.org/officeDocument/2006/math">
                    <m:oMathParaPr>
                      <m:jc m:val="centerGroup"/>
                    </m:oMathParaPr>
                    <m:oMath xmlns:m="http://schemas.openxmlformats.org/officeDocument/2006/math">
                      <m:m>
                        <m:mPr>
                          <m:plcHide m:val="on"/>
                          <m:mcs>
                            <m:mc>
                              <m:mcPr>
                                <m:count m:val="1"/>
                                <m:mcJc m:val="center"/>
                              </m:mcPr>
                            </m:mc>
                          </m:mcs>
                          <m:ctrlPr>
                            <a:rPr lang="el-GR" i="1" smtClean="0">
                              <a:solidFill>
                                <a:schemeClr val="tx2"/>
                              </a:solidFill>
                              <a:latin typeface="Cambria Math" panose="02040503050406030204" pitchFamily="18" charset="0"/>
                            </a:rPr>
                          </m:ctrlPr>
                        </m:mPr>
                        <m:mr>
                          <m:e>
                            <m:m>
                              <m:mPr>
                                <m:plcHide m:val="on"/>
                                <m:mcs>
                                  <m:mc>
                                    <m:mcPr>
                                      <m:count m:val="1"/>
                                      <m:mcJc m:val="center"/>
                                    </m:mcPr>
                                  </m:mc>
                                </m:mcs>
                                <m:ctrlPr>
                                  <a:rPr lang="el-GR" i="1">
                                    <a:solidFill>
                                      <a:schemeClr val="tx2"/>
                                    </a:solidFill>
                                    <a:latin typeface="Cambria Math" panose="02040503050406030204" pitchFamily="18" charset="0"/>
                                  </a:rPr>
                                </m:ctrlPr>
                              </m:mPr>
                              <m:mr>
                                <m:e>
                                  <m:sSubSup>
                                    <m:sSubSupPr>
                                      <m:ctrlPr>
                                        <a:rPr lang="el-GR" i="1">
                                          <a:solidFill>
                                            <a:schemeClr val="tx2"/>
                                          </a:solidFill>
                                          <a:latin typeface="Cambria Math" panose="02040503050406030204" pitchFamily="18" charset="0"/>
                                        </a:rPr>
                                      </m:ctrlPr>
                                    </m:sSubSupPr>
                                    <m:e>
                                      <m:r>
                                        <a:rPr lang="el-GR" i="1">
                                          <a:solidFill>
                                            <a:schemeClr val="tx2"/>
                                          </a:solidFill>
                                          <a:latin typeface="Cambria Math" panose="02040503050406030204" pitchFamily="18" charset="0"/>
                                        </a:rPr>
                                        <m:t>𝑊</m:t>
                                      </m:r>
                                    </m:e>
                                    <m:sub>
                                      <m:r>
                                        <a:rPr lang="el-GR" i="1">
                                          <a:solidFill>
                                            <a:schemeClr val="tx2"/>
                                          </a:solidFill>
                                          <a:latin typeface="Cambria Math" panose="02040503050406030204" pitchFamily="18" charset="0"/>
                                        </a:rPr>
                                        <m:t>𝑜𝑢𝑡</m:t>
                                      </m:r>
                                    </m:sub>
                                    <m:sup>
                                      <m:r>
                                        <m:rPr>
                                          <m:sty m:val="p"/>
                                        </m:rPr>
                                        <a:rPr lang="el-GR" i="0">
                                          <a:solidFill>
                                            <a:schemeClr val="tx2"/>
                                          </a:solidFill>
                                          <a:latin typeface="Cambria Math" panose="02040503050406030204" pitchFamily="18" charset="0"/>
                                        </a:rPr>
                                        <m:t>min</m:t>
                                      </m:r>
                                      <m:limLow>
                                        <m:limLowPr>
                                          <m:ctrlPr>
                                            <a:rPr lang="el-GR" i="1">
                                              <a:solidFill>
                                                <a:schemeClr val="tx2"/>
                                              </a:solidFill>
                                              <a:latin typeface="Cambria Math" panose="02040503050406030204" pitchFamily="18" charset="0"/>
                                            </a:rPr>
                                          </m:ctrlPr>
                                        </m:limLowPr>
                                        <m:e>
                                          <m:r>
                                            <m:rPr>
                                              <m:sty m:val="p"/>
                                            </m:rPr>
                                            <a:rPr lang="el-GR" i="0">
                                              <a:solidFill>
                                                <a:schemeClr val="tx2"/>
                                              </a:solidFill>
                                              <a:latin typeface="Cambria Math" panose="02040503050406030204" pitchFamily="18" charset="0"/>
                                            </a:rPr>
                                            <m:t>min</m:t>
                                          </m:r>
                                        </m:e>
                                        <m:lim>
                                          <m:r>
                                            <a:rPr lang="el-GR" i="1">
                                              <a:solidFill>
                                                <a:schemeClr val="tx2"/>
                                              </a:solidFill>
                                              <a:latin typeface="Cambria Math" panose="02040503050406030204" pitchFamily="18" charset="0"/>
                                            </a:rPr>
                                            <m:t>𝑖</m:t>
                                          </m:r>
                                          <m:r>
                                            <a:rPr lang="el-GR" i="1">
                                              <a:solidFill>
                                                <a:schemeClr val="tx2"/>
                                              </a:solidFill>
                                              <a:latin typeface="Cambria Math" panose="02040503050406030204" pitchFamily="18" charset="0"/>
                                            </a:rPr>
                                            <m:t>,</m:t>
                                          </m:r>
                                          <m:r>
                                            <a:rPr lang="el-GR" i="1">
                                              <a:solidFill>
                                                <a:schemeClr val="tx2"/>
                                              </a:solidFill>
                                              <a:latin typeface="Cambria Math" panose="02040503050406030204" pitchFamily="18" charset="0"/>
                                            </a:rPr>
                                            <m:t>𝑗</m:t>
                                          </m:r>
                                          <m:r>
                                            <a:rPr lang="el-GR" i="1">
                                              <a:solidFill>
                                                <a:schemeClr val="tx2"/>
                                              </a:solidFill>
                                              <a:latin typeface="Cambria Math" panose="02040503050406030204" pitchFamily="18" charset="0"/>
                                            </a:rPr>
                                            <m:t>&gt;</m:t>
                                          </m:r>
                                          <m:r>
                                            <a:rPr lang="el-GR" i="1">
                                              <a:solidFill>
                                                <a:schemeClr val="tx2"/>
                                              </a:solidFill>
                                              <a:latin typeface="Cambria Math" panose="02040503050406030204" pitchFamily="18" charset="0"/>
                                            </a:rPr>
                                            <m:t>𝑖</m:t>
                                          </m:r>
                                        </m:lim>
                                      </m:limLow>
                                      <m:d>
                                        <m:dPr>
                                          <m:begChr m:val="{"/>
                                          <m:endChr m:val="}"/>
                                          <m:ctrlPr>
                                            <a:rPr lang="el-GR" i="1">
                                              <a:solidFill>
                                                <a:schemeClr val="tx2"/>
                                              </a:solidFill>
                                              <a:latin typeface="Cambria Math" panose="02040503050406030204" pitchFamily="18" charset="0"/>
                                            </a:rPr>
                                          </m:ctrlPr>
                                        </m:dPr>
                                        <m:e>
                                          <m:sSub>
                                            <m:sSubPr>
                                              <m:ctrlPr>
                                                <a:rPr lang="el-GR" i="1">
                                                  <a:solidFill>
                                                    <a:schemeClr val="tx2"/>
                                                  </a:solidFill>
                                                  <a:latin typeface="Cambria Math" panose="02040503050406030204" pitchFamily="18" charset="0"/>
                                                </a:rPr>
                                              </m:ctrlPr>
                                            </m:sSubPr>
                                            <m:e>
                                              <m:r>
                                                <a:rPr lang="el-GR" i="1">
                                                  <a:solidFill>
                                                    <a:schemeClr val="tx2"/>
                                                  </a:solidFill>
                                                  <a:latin typeface="Cambria Math" panose="02040503050406030204" pitchFamily="18" charset="0"/>
                                                </a:rPr>
                                                <m:t>𝑤</m:t>
                                              </m:r>
                                            </m:e>
                                            <m:sub>
                                              <m:r>
                                                <a:rPr lang="el-GR" i="1">
                                                  <a:solidFill>
                                                    <a:schemeClr val="tx2"/>
                                                  </a:solidFill>
                                                  <a:latin typeface="Cambria Math" panose="02040503050406030204" pitchFamily="18" charset="0"/>
                                                </a:rPr>
                                                <m:t>𝑎𝑏</m:t>
                                              </m:r>
                                            </m:sub>
                                          </m:sSub>
                                          <m:r>
                                            <a:rPr lang="el-GR" i="1">
                                              <a:solidFill>
                                                <a:schemeClr val="tx2"/>
                                              </a:solidFill>
                                              <a:latin typeface="Cambria Math" panose="02040503050406030204" pitchFamily="18" charset="0"/>
                                            </a:rPr>
                                            <m:t>|</m:t>
                                          </m:r>
                                          <m:sSub>
                                            <m:sSubPr>
                                              <m:ctrlPr>
                                                <a:rPr lang="el-GR" i="1">
                                                  <a:solidFill>
                                                    <a:schemeClr val="tx2"/>
                                                  </a:solidFill>
                                                  <a:latin typeface="Cambria Math" panose="02040503050406030204" pitchFamily="18" charset="0"/>
                                                </a:rPr>
                                              </m:ctrlPr>
                                            </m:sSubPr>
                                            <m:e>
                                              <m:r>
                                                <a:rPr lang="el-GR" i="1">
                                                  <a:solidFill>
                                                    <a:schemeClr val="tx2"/>
                                                  </a:solidFill>
                                                  <a:latin typeface="Cambria Math" panose="02040503050406030204" pitchFamily="18" charset="0"/>
                                                </a:rPr>
                                                <m:t>𝐱</m:t>
                                              </m:r>
                                            </m:e>
                                            <m:sub>
                                              <m:r>
                                                <a:rPr lang="el-GR" i="1">
                                                  <a:solidFill>
                                                    <a:schemeClr val="tx2"/>
                                                  </a:solidFill>
                                                  <a:latin typeface="Cambria Math" panose="02040503050406030204" pitchFamily="18" charset="0"/>
                                                </a:rPr>
                                                <m:t>𝑎</m:t>
                                              </m:r>
                                            </m:sub>
                                          </m:sSub>
                                          <m:r>
                                            <a:rPr lang="el-GR" i="1">
                                              <a:solidFill>
                                                <a:schemeClr val="tx2"/>
                                              </a:solidFill>
                                              <a:latin typeface="Cambria Math" panose="02040503050406030204" pitchFamily="18" charset="0"/>
                                            </a:rPr>
                                            <m:t>∈</m:t>
                                          </m:r>
                                          <m:sSub>
                                            <m:sSubPr>
                                              <m:ctrlPr>
                                                <a:rPr lang="el-GR" i="1">
                                                  <a:solidFill>
                                                    <a:schemeClr val="tx2"/>
                                                  </a:solidFill>
                                                  <a:latin typeface="Cambria Math" panose="02040503050406030204" pitchFamily="18" charset="0"/>
                                                </a:rPr>
                                              </m:ctrlPr>
                                            </m:sSubPr>
                                            <m:e>
                                              <m:r>
                                                <a:rPr lang="el-GR" i="1">
                                                  <a:solidFill>
                                                    <a:schemeClr val="tx2"/>
                                                  </a:solidFill>
                                                  <a:latin typeface="Cambria Math" panose="02040503050406030204" pitchFamily="18" charset="0"/>
                                                </a:rPr>
                                                <m:t>𝐶</m:t>
                                              </m:r>
                                            </m:e>
                                            <m:sub>
                                              <m:r>
                                                <a:rPr lang="el-GR" i="1">
                                                  <a:solidFill>
                                                    <a:schemeClr val="tx2"/>
                                                  </a:solidFill>
                                                  <a:latin typeface="Cambria Math" panose="02040503050406030204" pitchFamily="18" charset="0"/>
                                                </a:rPr>
                                                <m:t>𝑖</m:t>
                                              </m:r>
                                            </m:sub>
                                          </m:sSub>
                                          <m:r>
                                            <a:rPr lang="el-GR" i="1">
                                              <a:solidFill>
                                                <a:schemeClr val="tx2"/>
                                              </a:solidFill>
                                              <a:latin typeface="Cambria Math" panose="02040503050406030204" pitchFamily="18" charset="0"/>
                                            </a:rPr>
                                            <m:t>,</m:t>
                                          </m:r>
                                          <m:sSub>
                                            <m:sSubPr>
                                              <m:ctrlPr>
                                                <a:rPr lang="el-GR" i="1">
                                                  <a:solidFill>
                                                    <a:schemeClr val="tx2"/>
                                                  </a:solidFill>
                                                  <a:latin typeface="Cambria Math" panose="02040503050406030204" pitchFamily="18" charset="0"/>
                                                </a:rPr>
                                              </m:ctrlPr>
                                            </m:sSubPr>
                                            <m:e>
                                              <m:r>
                                                <a:rPr lang="el-GR" i="1">
                                                  <a:solidFill>
                                                    <a:schemeClr val="tx2"/>
                                                  </a:solidFill>
                                                  <a:latin typeface="Cambria Math" panose="02040503050406030204" pitchFamily="18" charset="0"/>
                                                </a:rPr>
                                                <m:t>𝐱</m:t>
                                              </m:r>
                                            </m:e>
                                            <m:sub>
                                              <m:r>
                                                <a:rPr lang="el-GR" i="1">
                                                  <a:solidFill>
                                                    <a:schemeClr val="tx2"/>
                                                  </a:solidFill>
                                                  <a:latin typeface="Cambria Math" panose="02040503050406030204" pitchFamily="18" charset="0"/>
                                                </a:rPr>
                                                <m:t>𝑏</m:t>
                                              </m:r>
                                            </m:sub>
                                          </m:sSub>
                                          <m:r>
                                            <a:rPr lang="el-GR" i="1">
                                              <a:solidFill>
                                                <a:schemeClr val="tx2"/>
                                              </a:solidFill>
                                              <a:latin typeface="Cambria Math" panose="02040503050406030204" pitchFamily="18" charset="0"/>
                                            </a:rPr>
                                            <m:t>∈</m:t>
                                          </m:r>
                                          <m:sSub>
                                            <m:sSubPr>
                                              <m:ctrlPr>
                                                <a:rPr lang="el-GR" i="1">
                                                  <a:solidFill>
                                                    <a:schemeClr val="tx2"/>
                                                  </a:solidFill>
                                                  <a:latin typeface="Cambria Math" panose="02040503050406030204" pitchFamily="18" charset="0"/>
                                                </a:rPr>
                                              </m:ctrlPr>
                                            </m:sSubPr>
                                            <m:e>
                                              <m:r>
                                                <a:rPr lang="el-GR" i="1">
                                                  <a:solidFill>
                                                    <a:schemeClr val="tx2"/>
                                                  </a:solidFill>
                                                  <a:latin typeface="Cambria Math" panose="02040503050406030204" pitchFamily="18" charset="0"/>
                                                </a:rPr>
                                                <m:t>𝐶</m:t>
                                              </m:r>
                                            </m:e>
                                            <m:sub>
                                              <m:r>
                                                <a:rPr lang="el-GR" i="1">
                                                  <a:solidFill>
                                                    <a:schemeClr val="tx2"/>
                                                  </a:solidFill>
                                                  <a:latin typeface="Cambria Math" panose="02040503050406030204" pitchFamily="18" charset="0"/>
                                                </a:rPr>
                                                <m:t>​</m:t>
                                              </m:r>
                                              <m:r>
                                                <a:rPr lang="el-GR" i="1">
                                                  <a:solidFill>
                                                    <a:schemeClr val="tx2"/>
                                                  </a:solidFill>
                                                  <a:latin typeface="Cambria Math" panose="02040503050406030204" pitchFamily="18" charset="0"/>
                                                </a:rPr>
                                                <m:t>𝑗</m:t>
                                              </m:r>
                                            </m:sub>
                                          </m:sSub>
                                        </m:e>
                                      </m:d>
                                    </m:sup>
                                  </m:sSubSup>
                                </m:e>
                              </m:mr>
                            </m:m>
                          </m:e>
                        </m:mr>
                      </m:m>
                    </m:oMath>
                  </m:oMathPara>
                </a14:m>
                <a:endParaRPr lang="el-GR" dirty="0">
                  <a:solidFill>
                    <a:schemeClr val="tx2"/>
                  </a:solidFill>
                  <a:latin typeface="Garamond" panose="02020404030301010803" pitchFamily="18" charset="0"/>
                </a:endParaRPr>
              </a:p>
              <a:p>
                <a:pPr algn="just"/>
                <a:endParaRPr lang="el-GR" dirty="0">
                  <a:solidFill>
                    <a:schemeClr val="tx2"/>
                  </a:solidFill>
                  <a:latin typeface="Garamond" panose="02020404030301010803" pitchFamily="18" charset="0"/>
                </a:endParaRPr>
              </a:p>
              <a:p>
                <a:pPr marL="171450" indent="-171450" algn="just">
                  <a:buFont typeface="Wingdings" panose="05000000000000000000" pitchFamily="2" charset="2"/>
                  <a:buChar char="§"/>
                </a:pPr>
                <a:r>
                  <a:rPr lang="el-GR" dirty="0">
                    <a:solidFill>
                      <a:schemeClr val="tx2"/>
                    </a:solidFill>
                    <a:latin typeface="Garamond" panose="02020404030301010803" pitchFamily="18" charset="0"/>
                  </a:rPr>
                  <a:t>  και </a:t>
                </a:r>
                <a14:m>
                  <m:oMath xmlns:m="http://schemas.openxmlformats.org/officeDocument/2006/math">
                    <m:m>
                      <m:mPr>
                        <m:plcHide m:val="on"/>
                        <m:mcs>
                          <m:mc>
                            <m:mcPr>
                              <m:count m:val="1"/>
                              <m:mcJc m:val="center"/>
                            </m:mcPr>
                          </m:mc>
                        </m:mcs>
                        <m:ctrlPr>
                          <a:rPr lang="el-GR" i="1" smtClean="0">
                            <a:solidFill>
                              <a:schemeClr val="tx2"/>
                            </a:solidFill>
                            <a:latin typeface="Cambria Math" panose="02040503050406030204" pitchFamily="18" charset="0"/>
                          </a:rPr>
                        </m:ctrlPr>
                      </m:mPr>
                      <m:mr>
                        <m:e>
                          <m:sSubSup>
                            <m:sSubSupPr>
                              <m:ctrlPr>
                                <a:rPr lang="el-GR" i="1">
                                  <a:solidFill>
                                    <a:schemeClr val="tx2"/>
                                  </a:solidFill>
                                  <a:latin typeface="Cambria Math" panose="02040503050406030204" pitchFamily="18" charset="0"/>
                                </a:rPr>
                              </m:ctrlPr>
                            </m:sSubSupPr>
                            <m:e>
                              <m:r>
                                <a:rPr lang="el-GR" i="1">
                                  <a:solidFill>
                                    <a:schemeClr val="tx2"/>
                                  </a:solidFill>
                                  <a:latin typeface="Cambria Math" panose="02040503050406030204" pitchFamily="18" charset="0"/>
                                </a:rPr>
                                <m:t>𝑊</m:t>
                              </m:r>
                            </m:e>
                            <m:sub>
                              <m:r>
                                <a:rPr lang="el-GR" i="1">
                                  <a:solidFill>
                                    <a:schemeClr val="tx2"/>
                                  </a:solidFill>
                                  <a:latin typeface="Cambria Math" panose="02040503050406030204" pitchFamily="18" charset="0"/>
                                </a:rPr>
                                <m:t>𝑖𝑛</m:t>
                              </m:r>
                            </m:sub>
                            <m:sup>
                              <m:r>
                                <m:rPr>
                                  <m:sty m:val="p"/>
                                </m:rPr>
                                <a:rPr lang="el-GR" i="0">
                                  <a:solidFill>
                                    <a:schemeClr val="tx2"/>
                                  </a:solidFill>
                                  <a:latin typeface="Cambria Math" panose="02040503050406030204" pitchFamily="18" charset="0"/>
                                </a:rPr>
                                <m:t>max</m:t>
                              </m:r>
                            </m:sup>
                          </m:sSubSup>
                        </m:e>
                      </m:mr>
                    </m:m>
                  </m:oMath>
                </a14:m>
                <a:r>
                  <a:rPr lang="el-GR" dirty="0">
                    <a:solidFill>
                      <a:schemeClr val="tx2"/>
                    </a:solidFill>
                    <a:latin typeface="Garamond" panose="02020404030301010803" pitchFamily="18" charset="0"/>
                  </a:rPr>
                  <a:t> είναι η μέγιστη </a:t>
                </a:r>
                <a:r>
                  <a:rPr lang="el-GR" dirty="0" err="1">
                    <a:solidFill>
                      <a:schemeClr val="tx2"/>
                    </a:solidFill>
                    <a:latin typeface="Garamond" panose="02020404030301010803" pitchFamily="18" charset="0"/>
                  </a:rPr>
                  <a:t>ενδοσυσταδική</a:t>
                </a:r>
                <a:r>
                  <a:rPr lang="el-GR" dirty="0">
                    <a:solidFill>
                      <a:schemeClr val="tx2"/>
                    </a:solidFill>
                    <a:latin typeface="Garamond" panose="02020404030301010803" pitchFamily="18" charset="0"/>
                  </a:rPr>
                  <a:t> απόσταση:</a:t>
                </a:r>
              </a:p>
              <a:p>
                <a:pPr marL="171450" indent="-171450" algn="just">
                  <a:buFont typeface="Wingdings" panose="05000000000000000000" pitchFamily="2" charset="2"/>
                  <a:buChar char="§"/>
                </a:pPr>
                <a:endParaRPr lang="el-GR" dirty="0">
                  <a:solidFill>
                    <a:schemeClr val="tx2"/>
                  </a:solidFill>
                  <a:latin typeface="Garamond" panose="02020404030301010803" pitchFamily="18" charset="0"/>
                </a:endParaRPr>
              </a:p>
              <a:p>
                <a:pPr algn="just"/>
                <a14:m>
                  <m:oMathPara xmlns:m="http://schemas.openxmlformats.org/officeDocument/2006/math">
                    <m:oMathParaPr>
                      <m:jc m:val="centerGroup"/>
                    </m:oMathParaPr>
                    <m:oMath xmlns:m="http://schemas.openxmlformats.org/officeDocument/2006/math">
                      <m:m>
                        <m:mPr>
                          <m:plcHide m:val="on"/>
                          <m:mcs>
                            <m:mc>
                              <m:mcPr>
                                <m:count m:val="1"/>
                                <m:mcJc m:val="center"/>
                              </m:mcPr>
                            </m:mc>
                          </m:mcs>
                          <m:ctrlPr>
                            <a:rPr lang="el-GR" i="1" smtClean="0">
                              <a:solidFill>
                                <a:srgbClr val="000000"/>
                              </a:solidFill>
                              <a:latin typeface="Cambria Math" panose="02040503050406030204" pitchFamily="18" charset="0"/>
                            </a:rPr>
                          </m:ctrlPr>
                        </m:mPr>
                        <m:mr>
                          <m:e>
                            <m:m>
                              <m:mPr>
                                <m:plcHide m:val="on"/>
                                <m:mcs>
                                  <m:mc>
                                    <m:mcPr>
                                      <m:count m:val="1"/>
                                      <m:mcJc m:val="center"/>
                                    </m:mcPr>
                                  </m:mc>
                                </m:mcs>
                                <m:ctrlPr>
                                  <a:rPr lang="el-GR" i="1">
                                    <a:solidFill>
                                      <a:srgbClr val="000000"/>
                                    </a:solidFill>
                                    <a:latin typeface="Cambria Math" panose="02040503050406030204" pitchFamily="18" charset="0"/>
                                  </a:rPr>
                                </m:ctrlPr>
                              </m:mPr>
                              <m:mr>
                                <m:e>
                                  <m:m>
                                    <m:mPr>
                                      <m:plcHide m:val="on"/>
                                      <m:mcs>
                                        <m:mc>
                                          <m:mcPr>
                                            <m:count m:val="1"/>
                                            <m:mcJc m:val="center"/>
                                          </m:mcPr>
                                        </m:mc>
                                      </m:mcs>
                                      <m:ctrlPr>
                                        <a:rPr lang="el-GR" i="1">
                                          <a:solidFill>
                                            <a:srgbClr val="000000"/>
                                          </a:solidFill>
                                          <a:latin typeface="Cambria Math" panose="02040503050406030204" pitchFamily="18" charset="0"/>
                                        </a:rPr>
                                      </m:ctrlPr>
                                    </m:mPr>
                                    <m:mr>
                                      <m:e>
                                        <m:sSubSup>
                                          <m:sSubSupPr>
                                            <m:ctrlPr>
                                              <a:rPr lang="el-GR" i="1">
                                                <a:solidFill>
                                                  <a:srgbClr val="000000"/>
                                                </a:solidFill>
                                                <a:latin typeface="Cambria Math" panose="02040503050406030204" pitchFamily="18" charset="0"/>
                                              </a:rPr>
                                            </m:ctrlPr>
                                          </m:sSubSupPr>
                                          <m:e>
                                            <m:r>
                                              <a:rPr lang="el-GR" i="1">
                                                <a:solidFill>
                                                  <a:srgbClr val="000000"/>
                                                </a:solidFill>
                                                <a:latin typeface="Cambria Math" panose="02040503050406030204" pitchFamily="18" charset="0"/>
                                              </a:rPr>
                                              <m:t>𝑊</m:t>
                                            </m:r>
                                          </m:e>
                                          <m:sub>
                                            <m:r>
                                              <a:rPr lang="el-GR" i="1">
                                                <a:solidFill>
                                                  <a:srgbClr val="000000"/>
                                                </a:solidFill>
                                                <a:latin typeface="Cambria Math" panose="02040503050406030204" pitchFamily="18" charset="0"/>
                                              </a:rPr>
                                              <m:t>𝑖𝑛</m:t>
                                            </m:r>
                                          </m:sub>
                                          <m:sup>
                                            <m:r>
                                              <m:rPr>
                                                <m:sty m:val="p"/>
                                              </m:rPr>
                                              <a:rPr lang="el-GR" i="0">
                                                <a:solidFill>
                                                  <a:srgbClr val="000000"/>
                                                </a:solidFill>
                                                <a:latin typeface="Cambria Math" panose="02040503050406030204" pitchFamily="18" charset="0"/>
                                              </a:rPr>
                                              <m:t>max</m:t>
                                            </m:r>
                                            <m:limLow>
                                              <m:limLowPr>
                                                <m:ctrlPr>
                                                  <a:rPr lang="el-GR" i="1">
                                                    <a:solidFill>
                                                      <a:srgbClr val="000000"/>
                                                    </a:solidFill>
                                                    <a:latin typeface="Cambria Math" panose="02040503050406030204" pitchFamily="18" charset="0"/>
                                                  </a:rPr>
                                                </m:ctrlPr>
                                              </m:limLowPr>
                                              <m:e>
                                                <m:r>
                                                  <m:rPr>
                                                    <m:sty m:val="p"/>
                                                  </m:rPr>
                                                  <a:rPr lang="el-GR" i="0">
                                                    <a:solidFill>
                                                      <a:srgbClr val="000000"/>
                                                    </a:solidFill>
                                                    <a:latin typeface="Cambria Math" panose="02040503050406030204" pitchFamily="18" charset="0"/>
                                                  </a:rPr>
                                                  <m:t>max</m:t>
                                                </m:r>
                                              </m:e>
                                              <m:lim>
                                                <m:r>
                                                  <a:rPr lang="el-GR" i="1">
                                                    <a:solidFill>
                                                      <a:srgbClr val="000000"/>
                                                    </a:solidFill>
                                                    <a:latin typeface="Cambria Math" panose="02040503050406030204" pitchFamily="18" charset="0"/>
                                                  </a:rPr>
                                                  <m:t>𝑖</m:t>
                                                </m:r>
                                              </m:lim>
                                            </m:limLow>
                                            <m:d>
                                              <m:dPr>
                                                <m:begChr m:val="{"/>
                                                <m:endChr m:val="}"/>
                                                <m:ctrlPr>
                                                  <a:rPr lang="el-GR" i="1">
                                                    <a:solidFill>
                                                      <a:srgbClr val="000000"/>
                                                    </a:solidFill>
                                                    <a:latin typeface="Cambria Math" panose="02040503050406030204" pitchFamily="18" charset="0"/>
                                                  </a:rPr>
                                                </m:ctrlPr>
                                              </m:dPr>
                                              <m:e>
                                                <m:sSub>
                                                  <m:sSubPr>
                                                    <m:ctrlPr>
                                                      <a:rPr lang="el-GR" i="1">
                                                        <a:solidFill>
                                                          <a:srgbClr val="000000"/>
                                                        </a:solidFill>
                                                        <a:latin typeface="Cambria Math" panose="02040503050406030204" pitchFamily="18" charset="0"/>
                                                      </a:rPr>
                                                    </m:ctrlPr>
                                                  </m:sSubPr>
                                                  <m:e>
                                                    <m:r>
                                                      <a:rPr lang="el-GR" i="1">
                                                        <a:solidFill>
                                                          <a:srgbClr val="000000"/>
                                                        </a:solidFill>
                                                        <a:latin typeface="Cambria Math" panose="02040503050406030204" pitchFamily="18" charset="0"/>
                                                      </a:rPr>
                                                      <m:t>𝑤</m:t>
                                                    </m:r>
                                                  </m:e>
                                                  <m:sub>
                                                    <m:r>
                                                      <a:rPr lang="el-GR" i="1">
                                                        <a:solidFill>
                                                          <a:srgbClr val="000000"/>
                                                        </a:solidFill>
                                                        <a:latin typeface="Cambria Math" panose="02040503050406030204" pitchFamily="18" charset="0"/>
                                                      </a:rPr>
                                                      <m:t>𝑎𝑏</m:t>
                                                    </m:r>
                                                  </m:sub>
                                                </m:sSub>
                                                <m:r>
                                                  <a:rPr lang="el-GR" i="1">
                                                    <a:solidFill>
                                                      <a:srgbClr val="000000"/>
                                                    </a:solidFill>
                                                    <a:latin typeface="Cambria Math" panose="02040503050406030204" pitchFamily="18" charset="0"/>
                                                  </a:rPr>
                                                  <m:t>|</m:t>
                                                </m:r>
                                                <m:sSub>
                                                  <m:sSubPr>
                                                    <m:ctrlPr>
                                                      <a:rPr lang="el-GR" i="1">
                                                        <a:solidFill>
                                                          <a:srgbClr val="000000"/>
                                                        </a:solidFill>
                                                        <a:latin typeface="Cambria Math" panose="02040503050406030204" pitchFamily="18" charset="0"/>
                                                      </a:rPr>
                                                    </m:ctrlPr>
                                                  </m:sSubPr>
                                                  <m:e>
                                                    <m:r>
                                                      <a:rPr lang="el-GR" i="1">
                                                        <a:solidFill>
                                                          <a:srgbClr val="000000"/>
                                                        </a:solidFill>
                                                        <a:latin typeface="Cambria Math" panose="02040503050406030204" pitchFamily="18" charset="0"/>
                                                      </a:rPr>
                                                      <m:t>𝐱</m:t>
                                                    </m:r>
                                                  </m:e>
                                                  <m:sub>
                                                    <m:r>
                                                      <a:rPr lang="el-GR" i="1">
                                                        <a:solidFill>
                                                          <a:srgbClr val="000000"/>
                                                        </a:solidFill>
                                                        <a:latin typeface="Cambria Math" panose="02040503050406030204" pitchFamily="18" charset="0"/>
                                                      </a:rPr>
                                                      <m:t>𝑎</m:t>
                                                    </m:r>
                                                  </m:sub>
                                                </m:sSub>
                                                <m:r>
                                                  <a:rPr lang="el-GR" i="1">
                                                    <a:solidFill>
                                                      <a:srgbClr val="000000"/>
                                                    </a:solidFill>
                                                    <a:latin typeface="Cambria Math" panose="02040503050406030204" pitchFamily="18" charset="0"/>
                                                  </a:rPr>
                                                  <m:t>,</m:t>
                                                </m:r>
                                                <m:sSub>
                                                  <m:sSubPr>
                                                    <m:ctrlPr>
                                                      <a:rPr lang="el-GR" i="1">
                                                        <a:solidFill>
                                                          <a:srgbClr val="000000"/>
                                                        </a:solidFill>
                                                        <a:latin typeface="Cambria Math" panose="02040503050406030204" pitchFamily="18" charset="0"/>
                                                      </a:rPr>
                                                    </m:ctrlPr>
                                                  </m:sSubPr>
                                                  <m:e>
                                                    <m:r>
                                                      <a:rPr lang="el-GR" i="1">
                                                        <a:solidFill>
                                                          <a:srgbClr val="000000"/>
                                                        </a:solidFill>
                                                        <a:latin typeface="Cambria Math" panose="02040503050406030204" pitchFamily="18" charset="0"/>
                                                      </a:rPr>
                                                      <m:t>𝐱</m:t>
                                                    </m:r>
                                                  </m:e>
                                                  <m:sub>
                                                    <m:r>
                                                      <a:rPr lang="el-GR" i="1">
                                                        <a:solidFill>
                                                          <a:srgbClr val="000000"/>
                                                        </a:solidFill>
                                                        <a:latin typeface="Cambria Math" panose="02040503050406030204" pitchFamily="18" charset="0"/>
                                                      </a:rPr>
                                                      <m:t>𝑏</m:t>
                                                    </m:r>
                                                  </m:sub>
                                                </m:sSub>
                                                <m:r>
                                                  <a:rPr lang="el-GR" i="1">
                                                    <a:solidFill>
                                                      <a:srgbClr val="000000"/>
                                                    </a:solidFill>
                                                    <a:latin typeface="Cambria Math" panose="02040503050406030204" pitchFamily="18" charset="0"/>
                                                  </a:rPr>
                                                  <m:t>∈</m:t>
                                                </m:r>
                                                <m:sSub>
                                                  <m:sSubPr>
                                                    <m:ctrlPr>
                                                      <a:rPr lang="el-GR" i="1">
                                                        <a:solidFill>
                                                          <a:srgbClr val="000000"/>
                                                        </a:solidFill>
                                                        <a:latin typeface="Cambria Math" panose="02040503050406030204" pitchFamily="18" charset="0"/>
                                                      </a:rPr>
                                                    </m:ctrlPr>
                                                  </m:sSubPr>
                                                  <m:e>
                                                    <m:r>
                                                      <a:rPr lang="el-GR" i="1">
                                                        <a:solidFill>
                                                          <a:srgbClr val="000000"/>
                                                        </a:solidFill>
                                                        <a:latin typeface="Cambria Math" panose="02040503050406030204" pitchFamily="18" charset="0"/>
                                                      </a:rPr>
                                                      <m:t>𝐶</m:t>
                                                    </m:r>
                                                  </m:e>
                                                  <m:sub>
                                                    <m:r>
                                                      <a:rPr lang="el-GR" i="1">
                                                        <a:solidFill>
                                                          <a:srgbClr val="000000"/>
                                                        </a:solidFill>
                                                        <a:latin typeface="Cambria Math" panose="02040503050406030204" pitchFamily="18" charset="0"/>
                                                      </a:rPr>
                                                      <m:t>𝑖</m:t>
                                                    </m:r>
                                                  </m:sub>
                                                </m:sSub>
                                              </m:e>
                                            </m:d>
                                          </m:sup>
                                        </m:sSubSup>
                                      </m:e>
                                    </m:mr>
                                  </m:m>
                                </m:e>
                              </m:mr>
                            </m:m>
                          </m:e>
                        </m:mr>
                      </m:m>
                    </m:oMath>
                  </m:oMathPara>
                </a14:m>
                <a:endParaRPr lang="el-GR" dirty="0">
                  <a:solidFill>
                    <a:srgbClr val="000000"/>
                  </a:solidFill>
                </a:endParaRPr>
              </a:p>
              <a:p>
                <a:pPr algn="just"/>
                <a:endParaRPr lang="el-GR" dirty="0"/>
              </a:p>
              <a:p>
                <a:pPr marL="285750" indent="-285750" algn="just">
                  <a:buFont typeface="Wingdings" panose="05000000000000000000" pitchFamily="2" charset="2"/>
                  <a:buChar char="§"/>
                </a:pPr>
                <a:r>
                  <a:rPr lang="el-GR" dirty="0">
                    <a:solidFill>
                      <a:schemeClr val="tx2"/>
                    </a:solidFill>
                    <a:latin typeface="Garamond" panose="02020404030301010803" pitchFamily="18" charset="0"/>
                  </a:rPr>
                  <a:t>Όσο μεγαλύτερος είναι ο δείκτης </a:t>
                </a:r>
                <a:r>
                  <a:rPr lang="el-GR" dirty="0" err="1">
                    <a:solidFill>
                      <a:schemeClr val="tx2"/>
                    </a:solidFill>
                    <a:latin typeface="Garamond" panose="02020404030301010803" pitchFamily="18" charset="0"/>
                  </a:rPr>
                  <a:t>Dunn</a:t>
                </a:r>
                <a:r>
                  <a:rPr lang="el-GR" dirty="0">
                    <a:solidFill>
                      <a:schemeClr val="tx2"/>
                    </a:solidFill>
                    <a:latin typeface="Garamond" panose="02020404030301010803" pitchFamily="18" charset="0"/>
                  </a:rPr>
                  <a:t>, τόσο καλύτερη είναι η </a:t>
                </a:r>
                <a:r>
                  <a:rPr lang="el-GR" dirty="0" err="1">
                    <a:solidFill>
                      <a:schemeClr val="tx2"/>
                    </a:solidFill>
                    <a:latin typeface="Garamond" panose="02020404030301010803" pitchFamily="18" charset="0"/>
                  </a:rPr>
                  <a:t>συσταδοποίηση</a:t>
                </a:r>
                <a:r>
                  <a:rPr lang="el-GR" dirty="0">
                    <a:solidFill>
                      <a:schemeClr val="tx2"/>
                    </a:solidFill>
                    <a:latin typeface="Garamond" panose="02020404030301010803" pitchFamily="18" charset="0"/>
                  </a:rPr>
                  <a:t>, </a:t>
                </a:r>
              </a:p>
              <a:p>
                <a:pPr marL="742950" lvl="1" indent="-285750" algn="just">
                  <a:buFont typeface="Wingdings" panose="05000000000000000000" pitchFamily="2" charset="2"/>
                  <a:buChar char="§"/>
                </a:pPr>
                <a:r>
                  <a:rPr lang="el-GR" dirty="0">
                    <a:solidFill>
                      <a:schemeClr val="tx2"/>
                    </a:solidFill>
                    <a:latin typeface="Garamond" panose="02020404030301010803" pitchFamily="18" charset="0"/>
                  </a:rPr>
                  <a:t>επειδή αυτό σημαίνει ότι ακόμα και η πλησιέστερη απόσταση μεταξύ σημείων που ανήκουν σε διαφορετικές συστάδες </a:t>
                </a:r>
              </a:p>
              <a:p>
                <a:pPr marL="1200150" lvl="2" indent="-285750" algn="just">
                  <a:buFont typeface="Wingdings" panose="05000000000000000000" pitchFamily="2" charset="2"/>
                  <a:buChar char="§"/>
                </a:pPr>
                <a:r>
                  <a:rPr lang="el-GR" dirty="0">
                    <a:solidFill>
                      <a:schemeClr val="tx2"/>
                    </a:solidFill>
                    <a:latin typeface="Garamond" panose="02020404030301010803" pitchFamily="18" charset="0"/>
                  </a:rPr>
                  <a:t>είναι πολύ μεγαλύτερη από την απώτερη απόσταση μεταξύ σημείων που ανήκουν στην ίδια συστάδα.</a:t>
                </a:r>
              </a:p>
              <a:p>
                <a:pPr algn="just"/>
                <a:endParaRPr lang="el-GR" dirty="0"/>
              </a:p>
            </p:txBody>
          </p:sp>
        </mc:Choice>
        <mc:Fallback xmlns="">
          <p:sp>
            <p:nvSpPr>
              <p:cNvPr id="6" name="TextBox 5">
                <a:extLst>
                  <a:ext uri="{FF2B5EF4-FFF2-40B4-BE49-F238E27FC236}">
                    <a16:creationId xmlns:a16="http://schemas.microsoft.com/office/drawing/2014/main" id="{8CF056D1-1F72-4638-9E51-2577A21A8F6A}"/>
                  </a:ext>
                </a:extLst>
              </p:cNvPr>
              <p:cNvSpPr txBox="1">
                <a:spLocks noRot="1" noChangeAspect="1" noMove="1" noResize="1" noEditPoints="1" noAdjustHandles="1" noChangeArrowheads="1" noChangeShapeType="1" noTextEdit="1"/>
              </p:cNvSpPr>
              <p:nvPr/>
            </p:nvSpPr>
            <p:spPr>
              <a:xfrm>
                <a:off x="1087012" y="1268760"/>
                <a:ext cx="9611999" cy="5746445"/>
              </a:xfrm>
              <a:prstGeom prst="rect">
                <a:avLst/>
              </a:prstGeom>
              <a:blipFill>
                <a:blip r:embed="rId2"/>
                <a:stretch>
                  <a:fillRect l="-380" t="-530" r="-571"/>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82BA882-2E39-4658-8DD5-0A60E38AD8A0}"/>
                  </a:ext>
                </a:extLst>
              </p:cNvPr>
              <p:cNvSpPr txBox="1"/>
              <p:nvPr/>
            </p:nvSpPr>
            <p:spPr>
              <a:xfrm>
                <a:off x="4798268" y="1966192"/>
                <a:ext cx="1728192" cy="724942"/>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m>
                        <m:mPr>
                          <m:plcHide m:val="on"/>
                          <m:mcs>
                            <m:mc>
                              <m:mcPr>
                                <m:count m:val="1"/>
                                <m:mcJc m:val="center"/>
                              </m:mcPr>
                            </m:mc>
                          </m:mcs>
                          <m:ctrlPr>
                            <a:rPr lang="el-GR" i="1" smtClean="0">
                              <a:solidFill>
                                <a:srgbClr val="000000"/>
                              </a:solidFill>
                              <a:latin typeface="Cambria Math" panose="02040503050406030204" pitchFamily="18" charset="0"/>
                            </a:rPr>
                          </m:ctrlPr>
                        </m:mPr>
                        <m:mr>
                          <m:e>
                            <m:r>
                              <a:rPr lang="el-GR" i="1">
                                <a:solidFill>
                                  <a:srgbClr val="000000"/>
                                </a:solidFill>
                                <a:latin typeface="Cambria Math" panose="02040503050406030204" pitchFamily="18" charset="0"/>
                              </a:rPr>
                              <m:t>𝐷𝑢𝑛𝑛</m:t>
                            </m:r>
                            <m:r>
                              <a:rPr lang="el-GR" i="1">
                                <a:solidFill>
                                  <a:srgbClr val="000000"/>
                                </a:solidFill>
                                <a:latin typeface="Cambria Math" panose="02040503050406030204" pitchFamily="18" charset="0"/>
                              </a:rPr>
                              <m:t>=</m:t>
                            </m:r>
                            <m:f>
                              <m:fPr>
                                <m:ctrlPr>
                                  <a:rPr lang="el-GR" i="1">
                                    <a:solidFill>
                                      <a:srgbClr val="000000"/>
                                    </a:solidFill>
                                    <a:latin typeface="Cambria Math" panose="02040503050406030204" pitchFamily="18" charset="0"/>
                                  </a:rPr>
                                </m:ctrlPr>
                              </m:fPr>
                              <m:num>
                                <m:sSubSup>
                                  <m:sSubSupPr>
                                    <m:ctrlPr>
                                      <a:rPr lang="el-GR" i="1">
                                        <a:solidFill>
                                          <a:srgbClr val="000000"/>
                                        </a:solidFill>
                                        <a:latin typeface="Cambria Math" panose="02040503050406030204" pitchFamily="18" charset="0"/>
                                      </a:rPr>
                                    </m:ctrlPr>
                                  </m:sSubSupPr>
                                  <m:e>
                                    <m:r>
                                      <a:rPr lang="el-GR" i="1">
                                        <a:solidFill>
                                          <a:srgbClr val="000000"/>
                                        </a:solidFill>
                                        <a:latin typeface="Cambria Math" panose="02040503050406030204" pitchFamily="18" charset="0"/>
                                      </a:rPr>
                                      <m:t>𝑊</m:t>
                                    </m:r>
                                  </m:e>
                                  <m:sub>
                                    <m:r>
                                      <a:rPr lang="el-GR" i="1">
                                        <a:solidFill>
                                          <a:srgbClr val="000000"/>
                                        </a:solidFill>
                                        <a:latin typeface="Cambria Math" panose="02040503050406030204" pitchFamily="18" charset="0"/>
                                      </a:rPr>
                                      <m:t>𝑜𝑢𝑡</m:t>
                                    </m:r>
                                  </m:sub>
                                  <m:sup>
                                    <m:r>
                                      <m:rPr>
                                        <m:sty m:val="p"/>
                                      </m:rPr>
                                      <a:rPr lang="el-GR" i="0">
                                        <a:solidFill>
                                          <a:srgbClr val="000000"/>
                                        </a:solidFill>
                                        <a:latin typeface="Cambria Math" panose="02040503050406030204" pitchFamily="18" charset="0"/>
                                      </a:rPr>
                                      <m:t>min</m:t>
                                    </m:r>
                                  </m:sup>
                                </m:sSubSup>
                              </m:num>
                              <m:den>
                                <m:sSubSup>
                                  <m:sSubSupPr>
                                    <m:ctrlPr>
                                      <a:rPr lang="el-GR" i="1">
                                        <a:solidFill>
                                          <a:srgbClr val="000000"/>
                                        </a:solidFill>
                                        <a:latin typeface="Cambria Math" panose="02040503050406030204" pitchFamily="18" charset="0"/>
                                      </a:rPr>
                                    </m:ctrlPr>
                                  </m:sSubSupPr>
                                  <m:e>
                                    <m:r>
                                      <a:rPr lang="el-GR" i="1">
                                        <a:solidFill>
                                          <a:srgbClr val="000000"/>
                                        </a:solidFill>
                                        <a:latin typeface="Cambria Math" panose="02040503050406030204" pitchFamily="18" charset="0"/>
                                      </a:rPr>
                                      <m:t>𝑊</m:t>
                                    </m:r>
                                  </m:e>
                                  <m:sub>
                                    <m:r>
                                      <a:rPr lang="el-GR" i="1">
                                        <a:solidFill>
                                          <a:srgbClr val="000000"/>
                                        </a:solidFill>
                                        <a:latin typeface="Cambria Math" panose="02040503050406030204" pitchFamily="18" charset="0"/>
                                      </a:rPr>
                                      <m:t>𝑖𝑛</m:t>
                                    </m:r>
                                  </m:sub>
                                  <m:sup>
                                    <m:r>
                                      <m:rPr>
                                        <m:sty m:val="p"/>
                                      </m:rPr>
                                      <a:rPr lang="el-GR" i="0">
                                        <a:solidFill>
                                          <a:srgbClr val="000000"/>
                                        </a:solidFill>
                                        <a:latin typeface="Cambria Math" panose="02040503050406030204" pitchFamily="18" charset="0"/>
                                      </a:rPr>
                                      <m:t>max</m:t>
                                    </m:r>
                                  </m:sup>
                                </m:sSubSup>
                              </m:den>
                            </m:f>
                          </m:e>
                        </m:mr>
                      </m:m>
                    </m:oMath>
                  </m:oMathPara>
                </a14:m>
                <a:endParaRPr lang="el-GR" dirty="0"/>
              </a:p>
            </p:txBody>
          </p:sp>
        </mc:Choice>
        <mc:Fallback xmlns="">
          <p:sp>
            <p:nvSpPr>
              <p:cNvPr id="8" name="TextBox 7">
                <a:extLst>
                  <a:ext uri="{FF2B5EF4-FFF2-40B4-BE49-F238E27FC236}">
                    <a16:creationId xmlns:a16="http://schemas.microsoft.com/office/drawing/2014/main" id="{882BA882-2E39-4658-8DD5-0A60E38AD8A0}"/>
                  </a:ext>
                </a:extLst>
              </p:cNvPr>
              <p:cNvSpPr txBox="1">
                <a:spLocks noRot="1" noChangeAspect="1" noMove="1" noResize="1" noEditPoints="1" noAdjustHandles="1" noChangeArrowheads="1" noChangeShapeType="1" noTextEdit="1"/>
              </p:cNvSpPr>
              <p:nvPr/>
            </p:nvSpPr>
            <p:spPr>
              <a:xfrm>
                <a:off x="4798268" y="1966192"/>
                <a:ext cx="1728192" cy="724942"/>
              </a:xfrm>
              <a:prstGeom prst="rect">
                <a:avLst/>
              </a:prstGeom>
              <a:blipFill>
                <a:blip r:embed="rId3"/>
                <a:stretch>
                  <a:fillRect/>
                </a:stretch>
              </a:blipFill>
            </p:spPr>
            <p:txBody>
              <a:bodyPr/>
              <a:lstStyle/>
              <a:p>
                <a:r>
                  <a:rPr lang="el-GR">
                    <a:noFill/>
                  </a:rPr>
                  <a:t> </a:t>
                </a:r>
              </a:p>
            </p:txBody>
          </p:sp>
        </mc:Fallback>
      </mc:AlternateContent>
    </p:spTree>
    <p:extLst>
      <p:ext uri="{BB962C8B-B14F-4D97-AF65-F5344CB8AC3E}">
        <p14:creationId xmlns:p14="http://schemas.microsoft.com/office/powerpoint/2010/main" val="1977815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4">
            <a:extLst>
              <a:ext uri="{FF2B5EF4-FFF2-40B4-BE49-F238E27FC236}">
                <a16:creationId xmlns:a16="http://schemas.microsoft.com/office/drawing/2014/main" id="{805ACD26-E3D0-42E7-BF7D-27C40AD5202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 name="Straight Connector 5">
            <a:extLst>
              <a:ext uri="{FF2B5EF4-FFF2-40B4-BE49-F238E27FC236}">
                <a16:creationId xmlns:a16="http://schemas.microsoft.com/office/drawing/2014/main" id="{F680465D-B7CD-4EEA-AB61-C6C61DE49F7F}"/>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EEA1982E-7D40-407C-AB6E-1688D099F7C4}"/>
              </a:ext>
            </a:extLst>
          </p:cNvPr>
          <p:cNvSpPr txBox="1"/>
          <p:nvPr/>
        </p:nvSpPr>
        <p:spPr>
          <a:xfrm>
            <a:off x="909836" y="322203"/>
            <a:ext cx="10044048" cy="707886"/>
          </a:xfrm>
          <a:prstGeom prst="rect">
            <a:avLst/>
          </a:prstGeom>
          <a:noFill/>
        </p:spPr>
        <p:txBody>
          <a:bodyPr wrap="square" rtlCol="0" anchor="ctr">
            <a:spAutoFit/>
          </a:bodyPr>
          <a:lstStyle/>
          <a:p>
            <a:pPr algn="ctr"/>
            <a:r>
              <a:rPr lang="el-GR" sz="4000" dirty="0">
                <a:effectLst>
                  <a:outerShdw blurRad="38100" dist="38100" dir="2700000" algn="tl">
                    <a:srgbClr val="000000">
                      <a:alpha val="43137"/>
                    </a:srgbClr>
                  </a:outerShdw>
                </a:effectLst>
                <a:latin typeface="Garamond" panose="02020404030301010803" pitchFamily="18" charset="0"/>
              </a:rPr>
              <a:t>Εσωτερικά μέτρα: Συντελεστής περιγράμματος</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B174FC89-28A3-4C32-8B37-820F07E15DEA}"/>
                  </a:ext>
                </a:extLst>
              </p:cNvPr>
              <p:cNvSpPr txBox="1"/>
              <p:nvPr/>
            </p:nvSpPr>
            <p:spPr>
              <a:xfrm>
                <a:off x="1047837" y="1304510"/>
                <a:ext cx="9145016" cy="4537011"/>
              </a:xfrm>
              <a:prstGeom prst="rect">
                <a:avLst/>
              </a:prstGeom>
              <a:noFill/>
            </p:spPr>
            <p:txBody>
              <a:bodyPr wrap="square">
                <a:spAutoFit/>
              </a:bodyPr>
              <a:lstStyle/>
              <a:p>
                <a:pPr marL="342900" indent="-342900">
                  <a:spcAft>
                    <a:spcPts val="1200"/>
                  </a:spcAft>
                  <a:buFont typeface="Wingdings" panose="05000000000000000000" pitchFamily="2" charset="2"/>
                  <a:buChar char="§"/>
                </a:pPr>
                <a:r>
                  <a:rPr lang="el-GR" sz="2000" dirty="0">
                    <a:solidFill>
                      <a:schemeClr val="tx2"/>
                    </a:solidFill>
                    <a:latin typeface="Garamond" panose="02020404030301010803" pitchFamily="18" charset="0"/>
                  </a:rPr>
                  <a:t>Ορίζουμε τον συντελεστή περιγράμματος ή σιλουέτας ενός σημείου </a:t>
                </a:r>
                <a:r>
                  <a:rPr lang="el-GR" sz="2000" b="1" dirty="0" err="1">
                    <a:latin typeface="Garamond" panose="02020404030301010803" pitchFamily="18" charset="0"/>
                  </a:rPr>
                  <a:t>x</a:t>
                </a:r>
                <a:r>
                  <a:rPr lang="el-GR" sz="2000" i="1" baseline="-25000" dirty="0" err="1">
                    <a:latin typeface="Garamond" panose="02020404030301010803" pitchFamily="18" charset="0"/>
                  </a:rPr>
                  <a:t>i</a:t>
                </a:r>
                <a:r>
                  <a:rPr lang="el-GR" sz="2000" dirty="0">
                    <a:solidFill>
                      <a:schemeClr val="tx2"/>
                    </a:solidFill>
                    <a:latin typeface="Garamond" panose="02020404030301010803" pitchFamily="18" charset="0"/>
                  </a:rPr>
                  <a:t> ως</a:t>
                </a:r>
              </a:p>
              <a:p>
                <a:pPr>
                  <a:spcBef>
                    <a:spcPts val="1200"/>
                  </a:spcBef>
                  <a:spcAft>
                    <a:spcPts val="1200"/>
                  </a:spcAft>
                </a:pPr>
                <a:endParaRPr lang="en-US" dirty="0"/>
              </a:p>
              <a:p>
                <a:pPr>
                  <a:spcBef>
                    <a:spcPts val="1200"/>
                  </a:spcBef>
                  <a:spcAft>
                    <a:spcPts val="1200"/>
                  </a:spcAft>
                </a:pPr>
                <a:endParaRPr lang="el-GR" dirty="0"/>
              </a:p>
              <a:p>
                <a:pPr marL="285750" indent="-285750">
                  <a:buFont typeface="Wingdings" panose="05000000000000000000" pitchFamily="2" charset="2"/>
                  <a:buChar char="§"/>
                </a:pPr>
                <a:endParaRPr lang="en-US" sz="2000" dirty="0">
                  <a:solidFill>
                    <a:schemeClr val="tx2"/>
                  </a:solidFill>
                  <a:latin typeface="Garamond" panose="02020404030301010803" pitchFamily="18" charset="0"/>
                </a:endParaRPr>
              </a:p>
              <a:p>
                <a:pPr marL="285750" indent="-285750">
                  <a:buFont typeface="Wingdings" panose="05000000000000000000" pitchFamily="2" charset="2"/>
                  <a:buChar char="§"/>
                </a:pPr>
                <a:r>
                  <a:rPr lang="el-GR" sz="2000" dirty="0">
                    <a:solidFill>
                      <a:schemeClr val="tx2"/>
                    </a:solidFill>
                    <a:latin typeface="Garamond" panose="02020404030301010803" pitchFamily="18" charset="0"/>
                  </a:rPr>
                  <a:t>όπου </a:t>
                </a:r>
                <a:r>
                  <a:rPr lang="el-GR" sz="2000" i="1" dirty="0">
                    <a:solidFill>
                      <a:schemeClr val="tx2"/>
                    </a:solidFill>
                    <a:latin typeface="Garamond" panose="02020404030301010803" pitchFamily="18" charset="0"/>
                  </a:rPr>
                  <a:t>μ</a:t>
                </a:r>
                <a:r>
                  <a:rPr lang="en-US" sz="2000" i="1" baseline="-25000" dirty="0">
                    <a:solidFill>
                      <a:schemeClr val="tx2"/>
                    </a:solidFill>
                    <a:latin typeface="Garamond" panose="02020404030301010803" pitchFamily="18" charset="0"/>
                  </a:rPr>
                  <a:t>in</a:t>
                </a:r>
                <a:r>
                  <a:rPr lang="el-GR" sz="2000" dirty="0">
                    <a:solidFill>
                      <a:schemeClr val="tx2"/>
                    </a:solidFill>
                    <a:latin typeface="Garamond" panose="02020404030301010803" pitchFamily="18" charset="0"/>
                  </a:rPr>
                  <a:t>(</a:t>
                </a:r>
                <a:r>
                  <a:rPr lang="en-US" sz="2000" b="1" dirty="0">
                    <a:solidFill>
                      <a:schemeClr val="tx2"/>
                    </a:solidFill>
                    <a:latin typeface="Garamond" panose="02020404030301010803" pitchFamily="18" charset="0"/>
                  </a:rPr>
                  <a:t>x</a:t>
                </a:r>
                <a:r>
                  <a:rPr lang="en-US" sz="2000" i="1" baseline="-25000" dirty="0">
                    <a:solidFill>
                      <a:schemeClr val="tx2"/>
                    </a:solidFill>
                    <a:latin typeface="Garamond" panose="02020404030301010803" pitchFamily="18" charset="0"/>
                  </a:rPr>
                  <a:t>i</a:t>
                </a:r>
                <a:r>
                  <a:rPr lang="el-GR" sz="2000" dirty="0">
                    <a:solidFill>
                      <a:schemeClr val="tx2"/>
                    </a:solidFill>
                    <a:latin typeface="Garamond" panose="02020404030301010803" pitchFamily="18" charset="0"/>
                  </a:rPr>
                  <a:t>) είναι η μέση απόσταση του </a:t>
                </a:r>
                <a:r>
                  <a:rPr lang="en-US" sz="2000" b="1" dirty="0">
                    <a:solidFill>
                      <a:schemeClr val="tx2"/>
                    </a:solidFill>
                    <a:latin typeface="Garamond" panose="02020404030301010803" pitchFamily="18" charset="0"/>
                  </a:rPr>
                  <a:t>x</a:t>
                </a:r>
                <a:r>
                  <a:rPr lang="en-US" sz="2000" i="1" baseline="-25000" dirty="0">
                    <a:solidFill>
                      <a:schemeClr val="tx2"/>
                    </a:solidFill>
                    <a:latin typeface="Garamond" panose="02020404030301010803" pitchFamily="18" charset="0"/>
                  </a:rPr>
                  <a:t>i</a:t>
                </a:r>
                <a:r>
                  <a:rPr lang="en-US" sz="2000" i="1" dirty="0">
                    <a:solidFill>
                      <a:schemeClr val="tx2"/>
                    </a:solidFill>
                    <a:latin typeface="Garamond" panose="02020404030301010803" pitchFamily="18" charset="0"/>
                  </a:rPr>
                  <a:t> </a:t>
                </a:r>
                <a:r>
                  <a:rPr lang="el-GR" sz="2000" dirty="0">
                    <a:solidFill>
                      <a:schemeClr val="tx2"/>
                    </a:solidFill>
                    <a:latin typeface="Garamond" panose="02020404030301010803" pitchFamily="18" charset="0"/>
                  </a:rPr>
                  <a:t>από σημεία της συστάδας </a:t>
                </a:r>
                <a14:m>
                  <m:oMath xmlns:m="http://schemas.openxmlformats.org/officeDocument/2006/math">
                    <m:sSub>
                      <m:sSubPr>
                        <m:ctrlPr>
                          <a:rPr lang="el-GR" sz="2000" i="1" smtClean="0">
                            <a:solidFill>
                              <a:schemeClr val="tx2"/>
                            </a:solidFill>
                            <a:latin typeface="Cambria Math" panose="02040503050406030204" pitchFamily="18" charset="0"/>
                          </a:rPr>
                        </m:ctrlPr>
                      </m:sSubPr>
                      <m:e>
                        <m:acc>
                          <m:accPr>
                            <m:chr m:val="̂"/>
                            <m:ctrlPr>
                              <a:rPr lang="el-GR" sz="2000" i="1">
                                <a:solidFill>
                                  <a:schemeClr val="tx2"/>
                                </a:solidFill>
                                <a:latin typeface="Cambria Math" panose="02040503050406030204" pitchFamily="18" charset="0"/>
                              </a:rPr>
                            </m:ctrlPr>
                          </m:accPr>
                          <m:e>
                            <m:r>
                              <a:rPr lang="el-GR" sz="2000" i="1">
                                <a:solidFill>
                                  <a:schemeClr val="tx2"/>
                                </a:solidFill>
                                <a:latin typeface="Cambria Math" panose="02040503050406030204" pitchFamily="18" charset="0"/>
                              </a:rPr>
                              <m:t>𝑦</m:t>
                            </m:r>
                          </m:e>
                        </m:acc>
                      </m:e>
                      <m:sub>
                        <m:r>
                          <a:rPr lang="el-GR" sz="2000" i="1">
                            <a:solidFill>
                              <a:schemeClr val="tx2"/>
                            </a:solidFill>
                            <a:latin typeface="Cambria Math" panose="02040503050406030204" pitchFamily="18" charset="0"/>
                          </a:rPr>
                          <m:t>𝑖</m:t>
                        </m:r>
                      </m:sub>
                    </m:sSub>
                  </m:oMath>
                </a14:m>
                <a:r>
                  <a:rPr lang="el-GR" sz="2000" dirty="0">
                    <a:solidFill>
                      <a:schemeClr val="tx2"/>
                    </a:solidFill>
                    <a:latin typeface="Garamond" panose="02020404030301010803" pitchFamily="18" charset="0"/>
                  </a:rPr>
                  <a:t> στην οποία ανήκει:</a:t>
                </a:r>
              </a:p>
              <a:p>
                <a:pPr marL="285750" indent="-285750">
                  <a:buFont typeface="Wingdings" panose="05000000000000000000" pitchFamily="2" charset="2"/>
                  <a:buChar char="§"/>
                </a:pPr>
                <a:endParaRPr lang="el-GR" sz="2000" dirty="0">
                  <a:solidFill>
                    <a:schemeClr val="tx2"/>
                  </a:solidFill>
                  <a:latin typeface="Garamond" panose="02020404030301010803" pitchFamily="18" charset="0"/>
                </a:endParaRPr>
              </a:p>
              <a:p>
                <a:pPr marL="285750" indent="-285750">
                  <a:buFont typeface="Wingdings" panose="05000000000000000000" pitchFamily="2" charset="2"/>
                  <a:buChar char="§"/>
                </a:pPr>
                <a:endParaRPr lang="el-GR" sz="2000" dirty="0">
                  <a:solidFill>
                    <a:schemeClr val="tx2"/>
                  </a:solidFill>
                  <a:latin typeface="Garamond" panose="02020404030301010803" pitchFamily="18" charset="0"/>
                </a:endParaRPr>
              </a:p>
              <a:p>
                <a:pPr marL="285750" indent="-285750">
                  <a:buFont typeface="Wingdings" panose="05000000000000000000" pitchFamily="2" charset="2"/>
                  <a:buChar char="§"/>
                </a:pPr>
                <a:endParaRPr lang="el-GR" sz="2000" dirty="0">
                  <a:solidFill>
                    <a:schemeClr val="tx2"/>
                  </a:solidFill>
                  <a:latin typeface="Garamond" panose="02020404030301010803" pitchFamily="18" charset="0"/>
                </a:endParaRPr>
              </a:p>
              <a:p>
                <a:pPr marL="285750" indent="-285750">
                  <a:buFont typeface="Wingdings" panose="05000000000000000000" pitchFamily="2" charset="2"/>
                  <a:buChar char="§"/>
                </a:pPr>
                <a:endParaRPr lang="en-US" sz="2000" dirty="0">
                  <a:solidFill>
                    <a:schemeClr val="tx2"/>
                  </a:solidFill>
                  <a:latin typeface="Garamond" panose="02020404030301010803" pitchFamily="18" charset="0"/>
                </a:endParaRPr>
              </a:p>
              <a:p>
                <a:pPr marL="285750" indent="-285750">
                  <a:buFont typeface="Wingdings" panose="05000000000000000000" pitchFamily="2" charset="2"/>
                  <a:buChar char="§"/>
                </a:pPr>
                <a:r>
                  <a:rPr lang="el-GR" sz="2000" dirty="0">
                    <a:solidFill>
                      <a:schemeClr val="tx2"/>
                    </a:solidFill>
                    <a:latin typeface="Garamond" panose="02020404030301010803" pitchFamily="18" charset="0"/>
                  </a:rPr>
                  <a:t>και </a:t>
                </a:r>
                <a14:m>
                  <m:oMath xmlns:m="http://schemas.openxmlformats.org/officeDocument/2006/math">
                    <m:m>
                      <m:mPr>
                        <m:plcHide m:val="on"/>
                        <m:mcs>
                          <m:mc>
                            <m:mcPr>
                              <m:count m:val="1"/>
                              <m:mcJc m:val="center"/>
                            </m:mcPr>
                          </m:mc>
                        </m:mcs>
                        <m:ctrlPr>
                          <a:rPr lang="el-GR" sz="2000" i="1" smtClean="0">
                            <a:solidFill>
                              <a:schemeClr val="tx2"/>
                            </a:solidFill>
                            <a:latin typeface="Cambria Math" panose="02040503050406030204" pitchFamily="18" charset="0"/>
                          </a:rPr>
                        </m:ctrlPr>
                      </m:mPr>
                      <m:mr>
                        <m:e>
                          <m:m>
                            <m:mPr>
                              <m:plcHide m:val="on"/>
                              <m:mcs>
                                <m:mc>
                                  <m:mcPr>
                                    <m:count m:val="1"/>
                                    <m:mcJc m:val="center"/>
                                  </m:mcPr>
                                </m:mc>
                              </m:mcs>
                              <m:ctrlPr>
                                <a:rPr lang="el-GR" sz="2000" i="1">
                                  <a:solidFill>
                                    <a:schemeClr val="tx2"/>
                                  </a:solidFill>
                                  <a:latin typeface="Cambria Math" panose="02040503050406030204" pitchFamily="18" charset="0"/>
                                </a:rPr>
                              </m:ctrlPr>
                            </m:mPr>
                            <m:mr>
                              <m:e>
                                <m:m>
                                  <m:mPr>
                                    <m:plcHide m:val="on"/>
                                    <m:mcs>
                                      <m:mc>
                                        <m:mcPr>
                                          <m:count m:val="1"/>
                                          <m:mcJc m:val="center"/>
                                        </m:mcPr>
                                      </m:mc>
                                    </m:mcs>
                                    <m:ctrlPr>
                                      <a:rPr lang="el-GR" sz="2000" i="1">
                                        <a:solidFill>
                                          <a:schemeClr val="tx2"/>
                                        </a:solidFill>
                                        <a:latin typeface="Cambria Math" panose="02040503050406030204" pitchFamily="18" charset="0"/>
                                      </a:rPr>
                                    </m:ctrlPr>
                                  </m:mPr>
                                  <m:mr>
                                    <m:e>
                                      <m:m>
                                        <m:mPr>
                                          <m:plcHide m:val="on"/>
                                          <m:mcs>
                                            <m:mc>
                                              <m:mcPr>
                                                <m:count m:val="1"/>
                                                <m:mcJc m:val="center"/>
                                              </m:mcPr>
                                            </m:mc>
                                          </m:mcs>
                                          <m:ctrlPr>
                                            <a:rPr lang="el-GR" sz="2000" i="1">
                                              <a:solidFill>
                                                <a:schemeClr val="tx2"/>
                                              </a:solidFill>
                                              <a:latin typeface="Cambria Math" panose="02040503050406030204" pitchFamily="18" charset="0"/>
                                            </a:rPr>
                                          </m:ctrlPr>
                                        </m:mPr>
                                        <m:mr>
                                          <m:e>
                                            <m:sSubSup>
                                              <m:sSubSupPr>
                                                <m:ctrlPr>
                                                  <a:rPr lang="el-GR" sz="2000" i="1">
                                                    <a:solidFill>
                                                      <a:schemeClr val="tx2"/>
                                                    </a:solidFill>
                                                    <a:latin typeface="Cambria Math" panose="02040503050406030204" pitchFamily="18" charset="0"/>
                                                  </a:rPr>
                                                </m:ctrlPr>
                                              </m:sSubSupPr>
                                              <m:e>
                                                <m:r>
                                                  <a:rPr lang="el-GR" sz="2000" i="1">
                                                    <a:solidFill>
                                                      <a:schemeClr val="tx2"/>
                                                    </a:solidFill>
                                                    <a:latin typeface="Cambria Math" panose="02040503050406030204" pitchFamily="18" charset="0"/>
                                                  </a:rPr>
                                                  <m:t>𝜇</m:t>
                                                </m:r>
                                              </m:e>
                                              <m:sub>
                                                <m:r>
                                                  <a:rPr lang="el-GR" sz="2000" i="1">
                                                    <a:solidFill>
                                                      <a:schemeClr val="tx2"/>
                                                    </a:solidFill>
                                                    <a:latin typeface="Cambria Math" panose="02040503050406030204" pitchFamily="18" charset="0"/>
                                                  </a:rPr>
                                                  <m:t>𝑜𝑢𝑡</m:t>
                                                </m:r>
                                              </m:sub>
                                              <m:sup>
                                                <m:r>
                                                  <m:rPr>
                                                    <m:sty m:val="p"/>
                                                  </m:rPr>
                                                  <a:rPr lang="el-GR" sz="2000" i="0">
                                                    <a:solidFill>
                                                      <a:schemeClr val="tx2"/>
                                                    </a:solidFill>
                                                    <a:latin typeface="Cambria Math" panose="02040503050406030204" pitchFamily="18" charset="0"/>
                                                  </a:rPr>
                                                  <m:t>mi</m:t>
                                                </m:r>
                                                <m:sSub>
                                                  <m:sSubPr>
                                                    <m:ctrlPr>
                                                      <a:rPr lang="el-GR" sz="2000" i="1">
                                                        <a:solidFill>
                                                          <a:schemeClr val="tx2"/>
                                                        </a:solidFill>
                                                        <a:latin typeface="Cambria Math" panose="02040503050406030204" pitchFamily="18" charset="0"/>
                                                      </a:rPr>
                                                    </m:ctrlPr>
                                                  </m:sSubPr>
                                                  <m:e>
                                                    <m:r>
                                                      <m:rPr>
                                                        <m:sty m:val="p"/>
                                                      </m:rPr>
                                                      <a:rPr lang="el-GR" sz="2000" i="0">
                                                        <a:solidFill>
                                                          <a:schemeClr val="tx2"/>
                                                        </a:solidFill>
                                                        <a:latin typeface="Cambria Math" panose="02040503050406030204" pitchFamily="18" charset="0"/>
                                                      </a:rPr>
                                                      <m:t>n</m:t>
                                                    </m:r>
                                                  </m:e>
                                                  <m:sub>
                                                    <m:r>
                                                      <a:rPr lang="el-GR" sz="2000" i="1">
                                                        <a:solidFill>
                                                          <a:schemeClr val="tx2"/>
                                                        </a:solidFill>
                                                        <a:latin typeface="Cambria Math" panose="02040503050406030204" pitchFamily="18" charset="0"/>
                                                      </a:rPr>
                                                      <m:t>𝑖</m:t>
                                                    </m:r>
                                                  </m:sub>
                                                </m:sSub>
                                              </m:sup>
                                            </m:sSubSup>
                                          </m:e>
                                        </m:mr>
                                      </m:m>
                                    </m:e>
                                  </m:mr>
                                </m:m>
                              </m:e>
                            </m:mr>
                          </m:m>
                        </m:e>
                      </m:mr>
                    </m:m>
                  </m:oMath>
                </a14:m>
                <a:r>
                  <a:rPr lang="el-GR" sz="2000" dirty="0">
                    <a:solidFill>
                      <a:schemeClr val="tx2"/>
                    </a:solidFill>
                    <a:latin typeface="Garamond" panose="02020404030301010803" pitchFamily="18" charset="0"/>
                  </a:rPr>
                  <a:t> είναι ο μέσος των αποστάσεων του </a:t>
                </a:r>
                <a:r>
                  <a:rPr lang="el-GR" sz="2000" b="1" dirty="0">
                    <a:solidFill>
                      <a:schemeClr val="tx2"/>
                    </a:solidFill>
                    <a:latin typeface="Garamond" panose="02020404030301010803" pitchFamily="18" charset="0"/>
                  </a:rPr>
                  <a:t>x</a:t>
                </a:r>
                <a:r>
                  <a:rPr lang="el-GR" sz="2000" i="1" baseline="-25000" dirty="0">
                    <a:solidFill>
                      <a:schemeClr val="tx2"/>
                    </a:solidFill>
                    <a:latin typeface="Garamond" panose="02020404030301010803" pitchFamily="18" charset="0"/>
                  </a:rPr>
                  <a:t>i</a:t>
                </a:r>
                <a:r>
                  <a:rPr lang="el-GR" sz="2000" i="1" dirty="0">
                    <a:solidFill>
                      <a:schemeClr val="tx2"/>
                    </a:solidFill>
                    <a:latin typeface="Garamond" panose="02020404030301010803" pitchFamily="18" charset="0"/>
                  </a:rPr>
                  <a:t> </a:t>
                </a:r>
                <a:r>
                  <a:rPr lang="el-GR" sz="2000" dirty="0">
                    <a:solidFill>
                      <a:schemeClr val="tx2"/>
                    </a:solidFill>
                    <a:latin typeface="Garamond" panose="02020404030301010803" pitchFamily="18" charset="0"/>
                  </a:rPr>
                  <a:t>από σημεία της πλησιέστερης συστάδας:</a:t>
                </a:r>
              </a:p>
              <a:p>
                <a:pPr marL="285750" indent="-285750">
                  <a:buFont typeface="Wingdings" panose="05000000000000000000" pitchFamily="2" charset="2"/>
                  <a:buChar char="§"/>
                </a:pPr>
                <a:endParaRPr lang="el-GR" sz="2000" dirty="0">
                  <a:solidFill>
                    <a:schemeClr val="tx2"/>
                  </a:solidFill>
                  <a:latin typeface="Garamond" panose="02020404030301010803" pitchFamily="18" charset="0"/>
                </a:endParaRPr>
              </a:p>
              <a:p>
                <a:endParaRPr lang="el-GR" sz="1800" dirty="0">
                  <a:solidFill>
                    <a:schemeClr val="tx2"/>
                  </a:solidFill>
                </a:endParaRPr>
              </a:p>
            </p:txBody>
          </p:sp>
        </mc:Choice>
        <mc:Fallback xmlns="">
          <p:sp>
            <p:nvSpPr>
              <p:cNvPr id="6" name="TextBox 5">
                <a:extLst>
                  <a:ext uri="{FF2B5EF4-FFF2-40B4-BE49-F238E27FC236}">
                    <a16:creationId xmlns:a16="http://schemas.microsoft.com/office/drawing/2014/main" id="{B174FC89-28A3-4C32-8B37-820F07E15DEA}"/>
                  </a:ext>
                </a:extLst>
              </p:cNvPr>
              <p:cNvSpPr txBox="1">
                <a:spLocks noRot="1" noChangeAspect="1" noMove="1" noResize="1" noEditPoints="1" noAdjustHandles="1" noChangeArrowheads="1" noChangeShapeType="1" noTextEdit="1"/>
              </p:cNvSpPr>
              <p:nvPr/>
            </p:nvSpPr>
            <p:spPr>
              <a:xfrm>
                <a:off x="1047837" y="1304510"/>
                <a:ext cx="9145016" cy="4537011"/>
              </a:xfrm>
              <a:prstGeom prst="rect">
                <a:avLst/>
              </a:prstGeom>
              <a:blipFill>
                <a:blip r:embed="rId3"/>
                <a:stretch>
                  <a:fillRect l="-600" t="-806"/>
                </a:stretch>
              </a:blipFill>
            </p:spPr>
            <p:txBody>
              <a:bodyPr/>
              <a:lstStyle/>
              <a:p>
                <a:r>
                  <a:rPr lang="el-GR">
                    <a:noFill/>
                  </a:rPr>
                  <a:t> </a:t>
                </a:r>
              </a:p>
            </p:txBody>
          </p:sp>
        </mc:Fallback>
      </mc:AlternateContent>
      <p:graphicFrame>
        <p:nvGraphicFramePr>
          <p:cNvPr id="7" name="Αντικείμενο 6">
            <a:extLst>
              <a:ext uri="{FF2B5EF4-FFF2-40B4-BE49-F238E27FC236}">
                <a16:creationId xmlns:a16="http://schemas.microsoft.com/office/drawing/2014/main" id="{82973ABC-923E-4701-A503-7225150B1442}"/>
              </a:ext>
            </a:extLst>
          </p:cNvPr>
          <p:cNvGraphicFramePr>
            <a:graphicFrameLocks noChangeAspect="1"/>
          </p:cNvGraphicFramePr>
          <p:nvPr>
            <p:extLst>
              <p:ext uri="{D42A27DB-BD31-4B8C-83A1-F6EECF244321}">
                <p14:modId xmlns:p14="http://schemas.microsoft.com/office/powerpoint/2010/main" val="2868682615"/>
              </p:ext>
            </p:extLst>
          </p:nvPr>
        </p:nvGraphicFramePr>
        <p:xfrm>
          <a:off x="4293195" y="3717032"/>
          <a:ext cx="2581275" cy="812800"/>
        </p:xfrm>
        <a:graphic>
          <a:graphicData uri="http://schemas.openxmlformats.org/presentationml/2006/ole">
            <mc:AlternateContent xmlns:mc="http://schemas.openxmlformats.org/markup-compatibility/2006">
              <mc:Choice xmlns:v="urn:schemas-microsoft-com:vml" Requires="v">
                <p:oleObj name="Equation" r:id="rId4" imgW="1612800" imgH="507960" progId="Equation.DSMT4">
                  <p:embed/>
                </p:oleObj>
              </mc:Choice>
              <mc:Fallback>
                <p:oleObj name="Equation" r:id="rId4" imgW="1612800" imgH="507960" progId="Equation.DSMT4">
                  <p:embed/>
                  <p:pic>
                    <p:nvPicPr>
                      <p:cNvPr id="6" name="Αντικείμενο 5"/>
                      <p:cNvPicPr>
                        <a:picLocks noChangeAspect="1" noChangeArrowheads="1"/>
                      </p:cNvPicPr>
                      <p:nvPr/>
                    </p:nvPicPr>
                    <p:blipFill>
                      <a:blip r:embed="rId5"/>
                      <a:srcRect/>
                      <a:stretch>
                        <a:fillRect/>
                      </a:stretch>
                    </p:blipFill>
                    <p:spPr bwMode="auto">
                      <a:xfrm>
                        <a:off x="4293195" y="3717032"/>
                        <a:ext cx="25812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Αντικείμενο 7">
            <a:extLst>
              <a:ext uri="{FF2B5EF4-FFF2-40B4-BE49-F238E27FC236}">
                <a16:creationId xmlns:a16="http://schemas.microsoft.com/office/drawing/2014/main" id="{FBAADCC2-C2C2-4E28-BE0F-CDACE2A3D8FB}"/>
              </a:ext>
            </a:extLst>
          </p:cNvPr>
          <p:cNvGraphicFramePr>
            <a:graphicFrameLocks noChangeAspect="1"/>
          </p:cNvGraphicFramePr>
          <p:nvPr>
            <p:extLst>
              <p:ext uri="{D42A27DB-BD31-4B8C-83A1-F6EECF244321}">
                <p14:modId xmlns:p14="http://schemas.microsoft.com/office/powerpoint/2010/main" val="1995464447"/>
              </p:ext>
            </p:extLst>
          </p:nvPr>
        </p:nvGraphicFramePr>
        <p:xfrm>
          <a:off x="4042151" y="5394545"/>
          <a:ext cx="2905344" cy="893952"/>
        </p:xfrm>
        <a:graphic>
          <a:graphicData uri="http://schemas.openxmlformats.org/presentationml/2006/ole">
            <mc:AlternateContent xmlns:mc="http://schemas.openxmlformats.org/markup-compatibility/2006">
              <mc:Choice xmlns:v="urn:schemas-microsoft-com:vml" Requires="v">
                <p:oleObj name="Equation" r:id="rId6" imgW="1815840" imgH="558720" progId="Equation.DSMT4">
                  <p:embed/>
                </p:oleObj>
              </mc:Choice>
              <mc:Fallback>
                <p:oleObj name="Equation" r:id="rId6" imgW="1815840" imgH="558720" progId="Equation.DSMT4">
                  <p:embed/>
                  <p:pic>
                    <p:nvPicPr>
                      <p:cNvPr id="9" name="Αντικείμενο 8"/>
                      <p:cNvPicPr>
                        <a:picLocks noChangeAspect="1" noChangeArrowheads="1"/>
                      </p:cNvPicPr>
                      <p:nvPr/>
                    </p:nvPicPr>
                    <p:blipFill>
                      <a:blip r:embed="rId7"/>
                      <a:srcRect/>
                      <a:stretch>
                        <a:fillRect/>
                      </a:stretch>
                    </p:blipFill>
                    <p:spPr bwMode="auto">
                      <a:xfrm>
                        <a:off x="4042151" y="5394545"/>
                        <a:ext cx="2905344" cy="893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Αντικείμενο 8">
            <a:extLst>
              <a:ext uri="{FF2B5EF4-FFF2-40B4-BE49-F238E27FC236}">
                <a16:creationId xmlns:a16="http://schemas.microsoft.com/office/drawing/2014/main" id="{050AD2B4-5BA3-45AB-B06D-0517AE049E56}"/>
              </a:ext>
            </a:extLst>
          </p:cNvPr>
          <p:cNvGraphicFramePr>
            <a:graphicFrameLocks noChangeAspect="1"/>
          </p:cNvGraphicFramePr>
          <p:nvPr>
            <p:extLst>
              <p:ext uri="{D42A27DB-BD31-4B8C-83A1-F6EECF244321}">
                <p14:modId xmlns:p14="http://schemas.microsoft.com/office/powerpoint/2010/main" val="3669534683"/>
              </p:ext>
            </p:extLst>
          </p:nvPr>
        </p:nvGraphicFramePr>
        <p:xfrm>
          <a:off x="4293195" y="1805571"/>
          <a:ext cx="2654300" cy="777875"/>
        </p:xfrm>
        <a:graphic>
          <a:graphicData uri="http://schemas.openxmlformats.org/presentationml/2006/ole">
            <mc:AlternateContent xmlns:mc="http://schemas.openxmlformats.org/markup-compatibility/2006">
              <mc:Choice xmlns:v="urn:schemas-microsoft-com:vml" Requires="v">
                <p:oleObj name="Equation" r:id="rId8" imgW="1562040" imgH="457200" progId="Equation.DSMT4">
                  <p:embed/>
                </p:oleObj>
              </mc:Choice>
              <mc:Fallback>
                <p:oleObj name="Equation" r:id="rId8" imgW="1562040" imgH="457200" progId="Equation.DSMT4">
                  <p:embed/>
                  <p:pic>
                    <p:nvPicPr>
                      <p:cNvPr id="10" name="Αντικείμενο 9"/>
                      <p:cNvPicPr>
                        <a:picLocks noChangeAspect="1" noChangeArrowheads="1"/>
                      </p:cNvPicPr>
                      <p:nvPr/>
                    </p:nvPicPr>
                    <p:blipFill>
                      <a:blip r:embed="rId9"/>
                      <a:srcRect/>
                      <a:stretch>
                        <a:fillRect/>
                      </a:stretch>
                    </p:blipFill>
                    <p:spPr bwMode="auto">
                      <a:xfrm>
                        <a:off x="4293195" y="1805571"/>
                        <a:ext cx="26543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595605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4">
            <a:extLst>
              <a:ext uri="{FF2B5EF4-FFF2-40B4-BE49-F238E27FC236}">
                <a16:creationId xmlns:a16="http://schemas.microsoft.com/office/drawing/2014/main" id="{805ACD26-E3D0-42E7-BF7D-27C40AD5202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 name="Straight Connector 5">
            <a:extLst>
              <a:ext uri="{FF2B5EF4-FFF2-40B4-BE49-F238E27FC236}">
                <a16:creationId xmlns:a16="http://schemas.microsoft.com/office/drawing/2014/main" id="{F680465D-B7CD-4EEA-AB61-C6C61DE49F7F}"/>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EEA1982E-7D40-407C-AB6E-1688D099F7C4}"/>
              </a:ext>
            </a:extLst>
          </p:cNvPr>
          <p:cNvSpPr txBox="1"/>
          <p:nvPr/>
        </p:nvSpPr>
        <p:spPr>
          <a:xfrm>
            <a:off x="909836" y="322203"/>
            <a:ext cx="10044048" cy="707886"/>
          </a:xfrm>
          <a:prstGeom prst="rect">
            <a:avLst/>
          </a:prstGeom>
          <a:noFill/>
        </p:spPr>
        <p:txBody>
          <a:bodyPr wrap="square" rtlCol="0" anchor="ctr">
            <a:spAutoFit/>
          </a:bodyPr>
          <a:lstStyle/>
          <a:p>
            <a:pPr algn="ctr"/>
            <a:r>
              <a:rPr lang="el-GR" sz="4000" dirty="0">
                <a:effectLst>
                  <a:outerShdw blurRad="38100" dist="38100" dir="2700000" algn="tl">
                    <a:srgbClr val="000000">
                      <a:alpha val="43137"/>
                    </a:srgbClr>
                  </a:outerShdw>
                </a:effectLst>
                <a:latin typeface="Garamond" panose="02020404030301010803" pitchFamily="18" charset="0"/>
              </a:rPr>
              <a:t>Εσωτερικά μέτρα: Συντελεστής περιγράμματος</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B174FC89-28A3-4C32-8B37-820F07E15DEA}"/>
                  </a:ext>
                </a:extLst>
              </p:cNvPr>
              <p:cNvSpPr txBox="1"/>
              <p:nvPr/>
            </p:nvSpPr>
            <p:spPr>
              <a:xfrm>
                <a:off x="1269876" y="1196752"/>
                <a:ext cx="9145016" cy="6210996"/>
              </a:xfrm>
              <a:prstGeom prst="rect">
                <a:avLst/>
              </a:prstGeom>
              <a:noFill/>
            </p:spPr>
            <p:txBody>
              <a:bodyPr wrap="square">
                <a:spAutoFit/>
              </a:bodyPr>
              <a:lstStyle/>
              <a:p>
                <a:pPr marL="342900" indent="-342900">
                  <a:buFont typeface="Wingdings" panose="05000000000000000000" pitchFamily="2" charset="2"/>
                  <a:buChar char="§"/>
                </a:pPr>
                <a:r>
                  <a:rPr lang="el-GR" sz="2000" dirty="0">
                    <a:solidFill>
                      <a:schemeClr val="tx2"/>
                    </a:solidFill>
                    <a:latin typeface="Garamond" panose="02020404030301010803" pitchFamily="18" charset="0"/>
                  </a:rPr>
                  <a:t>Η τιμή </a:t>
                </a:r>
                <a:r>
                  <a:rPr lang="en-US" sz="2000" i="1" dirty="0" err="1">
                    <a:solidFill>
                      <a:schemeClr val="tx2"/>
                    </a:solidFill>
                    <a:latin typeface="Garamond" panose="02020404030301010803" pitchFamily="18" charset="0"/>
                  </a:rPr>
                  <a:t>s</a:t>
                </a:r>
                <a:r>
                  <a:rPr lang="en-US" sz="2000" i="1" baseline="-25000" dirty="0" err="1">
                    <a:solidFill>
                      <a:schemeClr val="tx2"/>
                    </a:solidFill>
                    <a:latin typeface="Garamond" panose="02020404030301010803" pitchFamily="18" charset="0"/>
                  </a:rPr>
                  <a:t>i</a:t>
                </a:r>
                <a:r>
                  <a:rPr lang="en-US" sz="2000" i="1" dirty="0">
                    <a:solidFill>
                      <a:schemeClr val="tx2"/>
                    </a:solidFill>
                    <a:latin typeface="Garamond" panose="02020404030301010803" pitchFamily="18" charset="0"/>
                  </a:rPr>
                  <a:t> </a:t>
                </a:r>
                <a:r>
                  <a:rPr lang="el-GR" sz="2000" dirty="0">
                    <a:solidFill>
                      <a:schemeClr val="tx2"/>
                    </a:solidFill>
                    <a:latin typeface="Garamond" panose="02020404030301010803" pitchFamily="18" charset="0"/>
                  </a:rPr>
                  <a:t>ενός σημείου ανήκει στο διάστημα [−1, +1]. </a:t>
                </a:r>
              </a:p>
              <a:p>
                <a:pPr marL="342900" indent="-342900">
                  <a:buFont typeface="Wingdings" panose="05000000000000000000" pitchFamily="2" charset="2"/>
                  <a:buChar char="§"/>
                </a:pPr>
                <a:endParaRPr lang="el-GR" sz="2000" dirty="0">
                  <a:solidFill>
                    <a:schemeClr val="tx2"/>
                  </a:solidFill>
                  <a:latin typeface="Garamond" panose="02020404030301010803" pitchFamily="18" charset="0"/>
                </a:endParaRPr>
              </a:p>
              <a:p>
                <a:pPr marL="342900" indent="-342900">
                  <a:buFont typeface="Wingdings" panose="05000000000000000000" pitchFamily="2" charset="2"/>
                  <a:buChar char="§"/>
                </a:pPr>
                <a:r>
                  <a:rPr lang="el-GR" sz="2000" dirty="0">
                    <a:solidFill>
                      <a:schemeClr val="tx2"/>
                    </a:solidFill>
                    <a:latin typeface="Garamond" panose="02020404030301010803" pitchFamily="18" charset="0"/>
                  </a:rPr>
                  <a:t>Μια τιμή πλησίον του +1 υποδεικνύει ότι το </a:t>
                </a:r>
                <a:r>
                  <a:rPr lang="en-US" sz="2000" b="1" dirty="0">
                    <a:solidFill>
                      <a:schemeClr val="tx2"/>
                    </a:solidFill>
                    <a:latin typeface="Garamond" panose="02020404030301010803" pitchFamily="18" charset="0"/>
                  </a:rPr>
                  <a:t>x</a:t>
                </a:r>
                <a:r>
                  <a:rPr lang="en-US" sz="2000" i="1" baseline="-25000" dirty="0">
                    <a:solidFill>
                      <a:schemeClr val="tx2"/>
                    </a:solidFill>
                    <a:latin typeface="Garamond" panose="02020404030301010803" pitchFamily="18" charset="0"/>
                  </a:rPr>
                  <a:t>i</a:t>
                </a:r>
                <a:r>
                  <a:rPr lang="en-US" sz="2000" i="1" dirty="0">
                    <a:solidFill>
                      <a:schemeClr val="tx2"/>
                    </a:solidFill>
                    <a:latin typeface="Garamond" panose="02020404030301010803" pitchFamily="18" charset="0"/>
                  </a:rPr>
                  <a:t> </a:t>
                </a:r>
                <a:r>
                  <a:rPr lang="el-GR" sz="2000" dirty="0">
                    <a:solidFill>
                      <a:schemeClr val="tx2"/>
                    </a:solidFill>
                    <a:latin typeface="Garamond" panose="02020404030301010803" pitchFamily="18" charset="0"/>
                  </a:rPr>
                  <a:t>βρίσκεται πολύ πιο κοντά σε σημεία της δικής του συστάδας· μια τιμή πλησίον του μηδενός δείχνει ότι το </a:t>
                </a:r>
                <a:r>
                  <a:rPr lang="en-US" sz="2000" b="1" dirty="0">
                    <a:solidFill>
                      <a:schemeClr val="tx2"/>
                    </a:solidFill>
                    <a:latin typeface="Garamond" panose="02020404030301010803" pitchFamily="18" charset="0"/>
                  </a:rPr>
                  <a:t>x</a:t>
                </a:r>
                <a:r>
                  <a:rPr lang="en-US" sz="2000" i="1" baseline="-25000" dirty="0">
                    <a:solidFill>
                      <a:schemeClr val="tx2"/>
                    </a:solidFill>
                    <a:latin typeface="Garamond" panose="02020404030301010803" pitchFamily="18" charset="0"/>
                  </a:rPr>
                  <a:t>i</a:t>
                </a:r>
                <a:r>
                  <a:rPr lang="en-US" sz="2000" i="1" dirty="0">
                    <a:solidFill>
                      <a:schemeClr val="tx2"/>
                    </a:solidFill>
                    <a:latin typeface="Garamond" panose="02020404030301010803" pitchFamily="18" charset="0"/>
                  </a:rPr>
                  <a:t> </a:t>
                </a:r>
                <a:r>
                  <a:rPr lang="el-GR" sz="2000" dirty="0">
                    <a:solidFill>
                      <a:schemeClr val="tx2"/>
                    </a:solidFill>
                    <a:latin typeface="Garamond" panose="02020404030301010803" pitchFamily="18" charset="0"/>
                  </a:rPr>
                  <a:t>βρίσκεται κοντά στο όριο μεταξύ δύο συστάδων· και μια τιμή πλησίον του −1 υποδεικνύει ότι το </a:t>
                </a:r>
                <a:r>
                  <a:rPr lang="en-US" sz="2000" b="1" dirty="0">
                    <a:solidFill>
                      <a:schemeClr val="tx2"/>
                    </a:solidFill>
                    <a:latin typeface="Garamond" panose="02020404030301010803" pitchFamily="18" charset="0"/>
                  </a:rPr>
                  <a:t>x</a:t>
                </a:r>
                <a:r>
                  <a:rPr lang="en-US" sz="2000" i="1" baseline="-25000" dirty="0">
                    <a:solidFill>
                      <a:schemeClr val="tx2"/>
                    </a:solidFill>
                    <a:latin typeface="Garamond" panose="02020404030301010803" pitchFamily="18" charset="0"/>
                  </a:rPr>
                  <a:t>i</a:t>
                </a:r>
                <a:r>
                  <a:rPr lang="en-US" sz="2000" i="1" dirty="0">
                    <a:solidFill>
                      <a:schemeClr val="tx2"/>
                    </a:solidFill>
                    <a:latin typeface="Garamond" panose="02020404030301010803" pitchFamily="18" charset="0"/>
                  </a:rPr>
                  <a:t> </a:t>
                </a:r>
                <a:r>
                  <a:rPr lang="el-GR" sz="2000" dirty="0">
                    <a:solidFill>
                      <a:schemeClr val="tx2"/>
                    </a:solidFill>
                    <a:latin typeface="Garamond" panose="02020404030301010803" pitchFamily="18" charset="0"/>
                  </a:rPr>
                  <a:t>βρίσκεται πολύ πιο κοντά σε κάποια άλλη συστάδα, με συνέπεια να είναι ορατό το ενδεχόμενο να αντιστοιχιστεί σε λάθος συστάδα.</a:t>
                </a:r>
              </a:p>
              <a:p>
                <a:pPr marL="342900" indent="-342900">
                  <a:lnSpc>
                    <a:spcPct val="150000"/>
                  </a:lnSpc>
                  <a:buFont typeface="Wingdings" panose="05000000000000000000" pitchFamily="2" charset="2"/>
                  <a:buChar char="§"/>
                </a:pPr>
                <a:endParaRPr lang="el-GR" sz="2000" dirty="0">
                  <a:solidFill>
                    <a:schemeClr val="tx2"/>
                  </a:solidFill>
                  <a:latin typeface="Garamond" panose="02020404030301010803" pitchFamily="18" charset="0"/>
                </a:endParaRPr>
              </a:p>
              <a:p>
                <a:pPr marL="342900" indent="-342900">
                  <a:lnSpc>
                    <a:spcPct val="150000"/>
                  </a:lnSpc>
                  <a:spcAft>
                    <a:spcPts val="1800"/>
                  </a:spcAft>
                  <a:buFont typeface="Wingdings" panose="05000000000000000000" pitchFamily="2" charset="2"/>
                  <a:buChar char="§"/>
                </a:pPr>
                <a:r>
                  <a:rPr lang="el-GR" sz="2000" dirty="0">
                    <a:solidFill>
                      <a:schemeClr val="tx2"/>
                    </a:solidFill>
                    <a:latin typeface="Garamond" panose="02020404030301010803" pitchFamily="18" charset="0"/>
                  </a:rPr>
                  <a:t>Ο συντελεστής περιγράμματος ορίζεται ως η μέση τιμή </a:t>
                </a:r>
                <a:r>
                  <a:rPr lang="el-GR" sz="2000" i="1" dirty="0">
                    <a:solidFill>
                      <a:schemeClr val="tx2"/>
                    </a:solidFill>
                    <a:latin typeface="Garamond" panose="02020404030301010803" pitchFamily="18" charset="0"/>
                  </a:rPr>
                  <a:t>                       </a:t>
                </a:r>
              </a:p>
              <a:p>
                <a:pPr/>
                <a14:m>
                  <m:oMathPara xmlns:m="http://schemas.openxmlformats.org/officeDocument/2006/math">
                    <m:oMathParaPr>
                      <m:jc m:val="centerGroup"/>
                    </m:oMathParaPr>
                    <m:oMath xmlns:m="http://schemas.openxmlformats.org/officeDocument/2006/math">
                      <m:m>
                        <m:mPr>
                          <m:plcHide m:val="on"/>
                          <m:mcs>
                            <m:mc>
                              <m:mcPr>
                                <m:count m:val="1"/>
                                <m:mcJc m:val="center"/>
                              </m:mcPr>
                            </m:mc>
                          </m:mcs>
                          <m:ctrlPr>
                            <a:rPr lang="el-GR" sz="2000" i="1" smtClean="0">
                              <a:solidFill>
                                <a:srgbClr val="000000"/>
                              </a:solidFill>
                              <a:latin typeface="Cambria Math" panose="02040503050406030204" pitchFamily="18" charset="0"/>
                            </a:rPr>
                          </m:ctrlPr>
                        </m:mPr>
                        <m:mr>
                          <m:e>
                            <m:m>
                              <m:mPr>
                                <m:plcHide m:val="on"/>
                                <m:mcs>
                                  <m:mc>
                                    <m:mcPr>
                                      <m:count m:val="1"/>
                                      <m:mcJc m:val="center"/>
                                    </m:mcPr>
                                  </m:mc>
                                </m:mcs>
                                <m:ctrlPr>
                                  <a:rPr lang="el-GR" sz="2000" i="1">
                                    <a:solidFill>
                                      <a:srgbClr val="000000"/>
                                    </a:solidFill>
                                    <a:latin typeface="Cambria Math" panose="02040503050406030204" pitchFamily="18" charset="0"/>
                                  </a:rPr>
                                </m:ctrlPr>
                              </m:mPr>
                              <m:mr>
                                <m:e>
                                  <m:m>
                                    <m:mPr>
                                      <m:plcHide m:val="on"/>
                                      <m:mcs>
                                        <m:mc>
                                          <m:mcPr>
                                            <m:count m:val="1"/>
                                            <m:mcJc m:val="center"/>
                                          </m:mcPr>
                                        </m:mc>
                                      </m:mcs>
                                      <m:ctrlPr>
                                        <a:rPr lang="el-GR" sz="2000" i="1">
                                          <a:solidFill>
                                            <a:srgbClr val="000000"/>
                                          </a:solidFill>
                                          <a:latin typeface="Cambria Math" panose="02040503050406030204" pitchFamily="18" charset="0"/>
                                        </a:rPr>
                                      </m:ctrlPr>
                                    </m:mPr>
                                    <m:mr>
                                      <m:e>
                                        <m:m>
                                          <m:mPr>
                                            <m:plcHide m:val="on"/>
                                            <m:mcs>
                                              <m:mc>
                                                <m:mcPr>
                                                  <m:count m:val="1"/>
                                                  <m:mcJc m:val="center"/>
                                                </m:mcPr>
                                              </m:mc>
                                            </m:mcs>
                                            <m:ctrlPr>
                                              <a:rPr lang="el-GR" sz="2000" i="1">
                                                <a:solidFill>
                                                  <a:srgbClr val="000000"/>
                                                </a:solidFill>
                                                <a:latin typeface="Cambria Math" panose="02040503050406030204" pitchFamily="18" charset="0"/>
                                              </a:rPr>
                                            </m:ctrlPr>
                                          </m:mPr>
                                          <m:mr>
                                            <m:e>
                                              <m:m>
                                                <m:mPr>
                                                  <m:plcHide m:val="on"/>
                                                  <m:mcs>
                                                    <m:mc>
                                                      <m:mcPr>
                                                        <m:count m:val="1"/>
                                                        <m:mcJc m:val="center"/>
                                                      </m:mcPr>
                                                    </m:mc>
                                                  </m:mcs>
                                                  <m:ctrlPr>
                                                    <a:rPr lang="el-GR" sz="2000" i="1">
                                                      <a:solidFill>
                                                        <a:srgbClr val="000000"/>
                                                      </a:solidFill>
                                                      <a:latin typeface="Cambria Math" panose="02040503050406030204" pitchFamily="18" charset="0"/>
                                                    </a:rPr>
                                                  </m:ctrlPr>
                                                </m:mPr>
                                                <m:mr>
                                                  <m:e>
                                                    <m:m>
                                                      <m:mPr>
                                                        <m:plcHide m:val="on"/>
                                                        <m:mcs>
                                                          <m:mc>
                                                            <m:mcPr>
                                                              <m:count m:val="1"/>
                                                              <m:mcJc m:val="center"/>
                                                            </m:mcPr>
                                                          </m:mc>
                                                        </m:mcs>
                                                        <m:ctrlPr>
                                                          <a:rPr lang="el-GR" sz="2000" i="1">
                                                            <a:solidFill>
                                                              <a:srgbClr val="000000"/>
                                                            </a:solidFill>
                                                            <a:latin typeface="Cambria Math" panose="02040503050406030204" pitchFamily="18" charset="0"/>
                                                          </a:rPr>
                                                        </m:ctrlPr>
                                                      </m:mPr>
                                                      <m:mr>
                                                        <m:e>
                                                          <m:r>
                                                            <a:rPr lang="el-GR" sz="2000" i="1">
                                                              <a:solidFill>
                                                                <a:srgbClr val="000000"/>
                                                              </a:solidFill>
                                                              <a:latin typeface="Cambria Math" panose="02040503050406030204" pitchFamily="18" charset="0"/>
                                                            </a:rPr>
                                                            <m:t>𝑆𝐶</m:t>
                                                          </m:r>
                                                          <m:r>
                                                            <a:rPr lang="el-GR" sz="2000" i="1">
                                                              <a:solidFill>
                                                                <a:srgbClr val="000000"/>
                                                              </a:solidFill>
                                                              <a:latin typeface="Cambria Math" panose="02040503050406030204" pitchFamily="18" charset="0"/>
                                                            </a:rPr>
                                                            <m:t>=</m:t>
                                                          </m:r>
                                                          <m:f>
                                                            <m:fPr>
                                                              <m:ctrlPr>
                                                                <a:rPr lang="el-GR" sz="2000" i="1">
                                                                  <a:solidFill>
                                                                    <a:srgbClr val="000000"/>
                                                                  </a:solidFill>
                                                                  <a:latin typeface="Cambria Math" panose="02040503050406030204" pitchFamily="18" charset="0"/>
                                                                </a:rPr>
                                                              </m:ctrlPr>
                                                            </m:fPr>
                                                            <m:num>
                                                              <m:r>
                                                                <a:rPr lang="el-GR" sz="2000" i="1">
                                                                  <a:solidFill>
                                                                    <a:srgbClr val="000000"/>
                                                                  </a:solidFill>
                                                                  <a:latin typeface="Cambria Math" panose="02040503050406030204" pitchFamily="18" charset="0"/>
                                                                </a:rPr>
                                                                <m:t>1</m:t>
                                                              </m:r>
                                                            </m:num>
                                                            <m:den>
                                                              <m:r>
                                                                <a:rPr lang="el-GR" sz="2000" i="1">
                                                                  <a:solidFill>
                                                                    <a:srgbClr val="000000"/>
                                                                  </a:solidFill>
                                                                  <a:latin typeface="Cambria Math" panose="02040503050406030204" pitchFamily="18" charset="0"/>
                                                                </a:rPr>
                                                                <m:t>𝑛</m:t>
                                                              </m:r>
                                                            </m:den>
                                                          </m:f>
                                                          <m:nary>
                                                            <m:naryPr>
                                                              <m:chr m:val="∑"/>
                                                              <m:ctrlPr>
                                                                <a:rPr lang="el-GR" sz="2000" i="1">
                                                                  <a:solidFill>
                                                                    <a:srgbClr val="000000"/>
                                                                  </a:solidFill>
                                                                  <a:latin typeface="Cambria Math" panose="02040503050406030204" pitchFamily="18" charset="0"/>
                                                                </a:rPr>
                                                              </m:ctrlPr>
                                                            </m:naryPr>
                                                            <m:sub>
                                                              <m:r>
                                                                <a:rPr lang="el-GR" sz="2000" i="1">
                                                                  <a:solidFill>
                                                                    <a:srgbClr val="000000"/>
                                                                  </a:solidFill>
                                                                  <a:latin typeface="Cambria Math" panose="02040503050406030204" pitchFamily="18" charset="0"/>
                                                                </a:rPr>
                                                                <m:t>𝑖</m:t>
                                                              </m:r>
                                                              <m:r>
                                                                <a:rPr lang="el-GR" sz="2000" i="1">
                                                                  <a:solidFill>
                                                                    <a:srgbClr val="000000"/>
                                                                  </a:solidFill>
                                                                  <a:latin typeface="Cambria Math" panose="02040503050406030204" pitchFamily="18" charset="0"/>
                                                                </a:rPr>
                                                                <m:t>=1</m:t>
                                                              </m:r>
                                                            </m:sub>
                                                            <m:sup>
                                                              <m:r>
                                                                <a:rPr lang="el-GR" sz="2000" i="1">
                                                                  <a:solidFill>
                                                                    <a:srgbClr val="000000"/>
                                                                  </a:solidFill>
                                                                  <a:latin typeface="Cambria Math" panose="02040503050406030204" pitchFamily="18" charset="0"/>
                                                                </a:rPr>
                                                                <m:t>𝑛</m:t>
                                                              </m:r>
                                                            </m:sup>
                                                            <m:e>
                                                              <m:sSub>
                                                                <m:sSubPr>
                                                                  <m:ctrlPr>
                                                                    <a:rPr lang="el-GR" sz="2000" i="1">
                                                                      <a:solidFill>
                                                                        <a:srgbClr val="000000"/>
                                                                      </a:solidFill>
                                                                      <a:latin typeface="Cambria Math" panose="02040503050406030204" pitchFamily="18" charset="0"/>
                                                                    </a:rPr>
                                                                  </m:ctrlPr>
                                                                </m:sSubPr>
                                                                <m:e>
                                                                  <m:r>
                                                                    <a:rPr lang="el-GR" sz="2000" i="1">
                                                                      <a:solidFill>
                                                                        <a:srgbClr val="000000"/>
                                                                      </a:solidFill>
                                                                      <a:latin typeface="Cambria Math" panose="02040503050406030204" pitchFamily="18" charset="0"/>
                                                                    </a:rPr>
                                                                    <m:t>𝑠</m:t>
                                                                  </m:r>
                                                                </m:e>
                                                                <m:sub>
                                                                  <m:r>
                                                                    <a:rPr lang="el-GR" sz="2000" i="1">
                                                                      <a:solidFill>
                                                                        <a:srgbClr val="000000"/>
                                                                      </a:solidFill>
                                                                      <a:latin typeface="Cambria Math" panose="02040503050406030204" pitchFamily="18" charset="0"/>
                                                                    </a:rPr>
                                                                    <m:t>𝑖</m:t>
                                                                  </m:r>
                                                                </m:sub>
                                                              </m:sSub>
                                                            </m:e>
                                                          </m:nary>
                                                        </m:e>
                                                      </m:mr>
                                                    </m:m>
                                                  </m:e>
                                                </m:mr>
                                              </m:m>
                                            </m:e>
                                          </m:mr>
                                        </m:m>
                                      </m:e>
                                    </m:mr>
                                  </m:m>
                                </m:e>
                              </m:mr>
                            </m:m>
                          </m:e>
                        </m:mr>
                      </m:m>
                    </m:oMath>
                  </m:oMathPara>
                </a14:m>
                <a:endParaRPr lang="el-GR" sz="2000" dirty="0"/>
              </a:p>
              <a:p>
                <a:pPr algn="ctr">
                  <a:lnSpc>
                    <a:spcPct val="150000"/>
                  </a:lnSpc>
                </a:pPr>
                <a:r>
                  <a:rPr lang="el-GR" sz="2000" dirty="0">
                    <a:solidFill>
                      <a:schemeClr val="tx2"/>
                    </a:solidFill>
                    <a:latin typeface="Garamond" panose="02020404030301010803" pitchFamily="18" charset="0"/>
                  </a:rPr>
                  <a:t>για όλα τα σημεία. </a:t>
                </a:r>
              </a:p>
              <a:p>
                <a:pPr marL="342900" indent="-342900">
                  <a:lnSpc>
                    <a:spcPct val="150000"/>
                  </a:lnSpc>
                  <a:buFont typeface="Wingdings" panose="05000000000000000000" pitchFamily="2" charset="2"/>
                  <a:buChar char="§"/>
                </a:pPr>
                <a:r>
                  <a:rPr lang="el-GR" sz="2000" dirty="0">
                    <a:solidFill>
                      <a:schemeClr val="tx2"/>
                    </a:solidFill>
                    <a:latin typeface="Garamond" panose="02020404030301010803" pitchFamily="18" charset="0"/>
                  </a:rPr>
                  <a:t>Μια τιμή πλησίον του +1 αποτελεί ένδειξη καλής </a:t>
                </a:r>
                <a:r>
                  <a:rPr lang="el-GR" sz="2000" dirty="0" err="1">
                    <a:solidFill>
                      <a:schemeClr val="tx2"/>
                    </a:solidFill>
                    <a:latin typeface="Garamond" panose="02020404030301010803" pitchFamily="18" charset="0"/>
                  </a:rPr>
                  <a:t>συσταδοποίησης</a:t>
                </a:r>
                <a:r>
                  <a:rPr lang="el-GR" sz="2000" dirty="0">
                    <a:solidFill>
                      <a:schemeClr val="tx2"/>
                    </a:solidFill>
                    <a:latin typeface="Garamond" panose="02020404030301010803" pitchFamily="18" charset="0"/>
                  </a:rPr>
                  <a:t>.</a:t>
                </a:r>
                <a:endParaRPr lang="el-GR" sz="2000" b="1" dirty="0">
                  <a:solidFill>
                    <a:schemeClr val="tx2"/>
                  </a:solidFill>
                  <a:latin typeface="Garamond" panose="02020404030301010803" pitchFamily="18" charset="0"/>
                </a:endParaRPr>
              </a:p>
              <a:p>
                <a:pPr marL="342900" indent="-342900">
                  <a:spcAft>
                    <a:spcPts val="1200"/>
                  </a:spcAft>
                  <a:buFont typeface="Wingdings" panose="05000000000000000000" pitchFamily="2" charset="2"/>
                  <a:buChar char="§"/>
                </a:pPr>
                <a:endParaRPr lang="el-GR" sz="2000" dirty="0">
                  <a:solidFill>
                    <a:schemeClr val="tx2"/>
                  </a:solidFill>
                  <a:latin typeface="Garamond" panose="02020404030301010803" pitchFamily="18" charset="0"/>
                </a:endParaRPr>
              </a:p>
              <a:p>
                <a:pPr marL="285750" indent="-285750">
                  <a:buFont typeface="Wingdings" panose="05000000000000000000" pitchFamily="2" charset="2"/>
                  <a:buChar char="§"/>
                </a:pPr>
                <a:endParaRPr lang="el-GR" sz="2000" dirty="0">
                  <a:solidFill>
                    <a:schemeClr val="tx2"/>
                  </a:solidFill>
                  <a:latin typeface="Garamond" panose="02020404030301010803" pitchFamily="18" charset="0"/>
                </a:endParaRPr>
              </a:p>
              <a:p>
                <a:endParaRPr lang="el-GR" sz="1800" dirty="0">
                  <a:solidFill>
                    <a:schemeClr val="tx2"/>
                  </a:solidFill>
                </a:endParaRPr>
              </a:p>
            </p:txBody>
          </p:sp>
        </mc:Choice>
        <mc:Fallback xmlns="">
          <p:sp>
            <p:nvSpPr>
              <p:cNvPr id="6" name="TextBox 5">
                <a:extLst>
                  <a:ext uri="{FF2B5EF4-FFF2-40B4-BE49-F238E27FC236}">
                    <a16:creationId xmlns:a16="http://schemas.microsoft.com/office/drawing/2014/main" id="{B174FC89-28A3-4C32-8B37-820F07E15DEA}"/>
                  </a:ext>
                </a:extLst>
              </p:cNvPr>
              <p:cNvSpPr txBox="1">
                <a:spLocks noRot="1" noChangeAspect="1" noMove="1" noResize="1" noEditPoints="1" noAdjustHandles="1" noChangeArrowheads="1" noChangeShapeType="1" noTextEdit="1"/>
              </p:cNvSpPr>
              <p:nvPr/>
            </p:nvSpPr>
            <p:spPr>
              <a:xfrm>
                <a:off x="1269876" y="1196752"/>
                <a:ext cx="9145016" cy="6210996"/>
              </a:xfrm>
              <a:prstGeom prst="rect">
                <a:avLst/>
              </a:prstGeom>
              <a:blipFill>
                <a:blip r:embed="rId2"/>
                <a:stretch>
                  <a:fillRect l="-600" t="-491"/>
                </a:stretch>
              </a:blipFill>
            </p:spPr>
            <p:txBody>
              <a:bodyPr/>
              <a:lstStyle/>
              <a:p>
                <a:r>
                  <a:rPr lang="el-GR">
                    <a:noFill/>
                  </a:rPr>
                  <a:t> </a:t>
                </a:r>
              </a:p>
            </p:txBody>
          </p:sp>
        </mc:Fallback>
      </mc:AlternateContent>
    </p:spTree>
    <p:extLst>
      <p:ext uri="{BB962C8B-B14F-4D97-AF65-F5344CB8AC3E}">
        <p14:creationId xmlns:p14="http://schemas.microsoft.com/office/powerpoint/2010/main" val="3980742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4708E3A-6E66-4410-92B1-FA16A2C1ED56}"/>
                  </a:ext>
                </a:extLst>
              </p:cNvPr>
              <p:cNvSpPr txBox="1"/>
              <p:nvPr/>
            </p:nvSpPr>
            <p:spPr>
              <a:xfrm>
                <a:off x="1125860" y="1176631"/>
                <a:ext cx="9649072" cy="5378652"/>
              </a:xfrm>
              <a:prstGeom prst="rect">
                <a:avLst/>
              </a:prstGeom>
              <a:noFill/>
            </p:spPr>
            <p:txBody>
              <a:bodyPr wrap="square" rtlCol="0">
                <a:spAutoFit/>
              </a:bodyPr>
              <a:lstStyle/>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Τα εξωτερικά μέτρα υποθέτουν ότι είναι γνωστή εκ των προτέρων η σωστή συσταδοποίηση (δηλαδή εκείνη που αντιστοιχεί στη δεδομένη αλήθεια), η οποία και χρησιμοποιείται για την αποτίμηση μιας δεδομένης συσταδοποίησης. </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Έστω ότι</a:t>
                </a:r>
                <a:r>
                  <a:rPr lang="en-US" dirty="0">
                    <a:solidFill>
                      <a:schemeClr val="tx2"/>
                    </a:solidFill>
                    <a:latin typeface="Garamond" panose="02020404030301010803" pitchFamily="18" charset="0"/>
                  </a:rPr>
                  <a:t> </a:t>
                </a:r>
                <a14:m>
                  <m:oMath xmlns:m="http://schemas.openxmlformats.org/officeDocument/2006/math">
                    <m:r>
                      <a:rPr lang="en-US" b="0" i="1" smtClean="0">
                        <a:solidFill>
                          <a:schemeClr val="tx2"/>
                        </a:solidFill>
                        <a:latin typeface="Cambria Math" panose="02040503050406030204" pitchFamily="18" charset="0"/>
                      </a:rPr>
                      <m:t>𝐷</m:t>
                    </m:r>
                    <m:r>
                      <a:rPr lang="en-US" b="0" i="1" smtClean="0">
                        <a:solidFill>
                          <a:schemeClr val="tx2"/>
                        </a:solidFill>
                        <a:latin typeface="Cambria Math" panose="02040503050406030204" pitchFamily="18" charset="0"/>
                      </a:rPr>
                      <m:t>=</m:t>
                    </m:r>
                    <m:sSubSup>
                      <m:sSubSupPr>
                        <m:ctrlPr>
                          <a:rPr lang="en-US" b="0" i="1" smtClean="0">
                            <a:solidFill>
                              <a:schemeClr val="tx2"/>
                            </a:solidFill>
                            <a:latin typeface="Cambria Math" panose="02040503050406030204" pitchFamily="18" charset="0"/>
                          </a:rPr>
                        </m:ctrlPr>
                      </m:sSubSupPr>
                      <m:e>
                        <m:r>
                          <a:rPr lang="en-US" b="0" i="1" smtClean="0">
                            <a:solidFill>
                              <a:schemeClr val="tx2"/>
                            </a:solidFill>
                            <a:latin typeface="Cambria Math" panose="02040503050406030204" pitchFamily="18" charset="0"/>
                          </a:rPr>
                          <m:t>{</m:t>
                        </m:r>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𝑋</m:t>
                            </m:r>
                          </m:e>
                          <m:sub>
                            <m:r>
                              <a:rPr lang="en-US" b="0" i="1" smtClean="0">
                                <a:solidFill>
                                  <a:schemeClr val="tx2"/>
                                </a:solidFill>
                                <a:latin typeface="Cambria Math" panose="02040503050406030204" pitchFamily="18" charset="0"/>
                              </a:rPr>
                              <m:t>𝑖</m:t>
                            </m:r>
                          </m:sub>
                        </m:sSub>
                        <m:r>
                          <a:rPr lang="en-US" b="0" i="1" smtClean="0">
                            <a:solidFill>
                              <a:schemeClr val="tx2"/>
                            </a:solidFill>
                            <a:latin typeface="Cambria Math" panose="02040503050406030204" pitchFamily="18" charset="0"/>
                          </a:rPr>
                          <m:t>}</m:t>
                        </m:r>
                      </m:e>
                      <m:sub>
                        <m:r>
                          <a:rPr lang="en-US" b="0" i="1" smtClean="0">
                            <a:solidFill>
                              <a:schemeClr val="tx2"/>
                            </a:solidFill>
                            <a:latin typeface="Cambria Math" panose="02040503050406030204" pitchFamily="18" charset="0"/>
                          </a:rPr>
                          <m:t>𝑖</m:t>
                        </m:r>
                        <m:r>
                          <a:rPr lang="en-US" b="0" i="1" smtClean="0">
                            <a:solidFill>
                              <a:schemeClr val="tx2"/>
                            </a:solidFill>
                            <a:latin typeface="Cambria Math" panose="02040503050406030204" pitchFamily="18" charset="0"/>
                          </a:rPr>
                          <m:t>=1</m:t>
                        </m:r>
                      </m:sub>
                      <m:sup>
                        <m:r>
                          <a:rPr lang="en-US" b="0" i="1" smtClean="0">
                            <a:solidFill>
                              <a:schemeClr val="tx2"/>
                            </a:solidFill>
                            <a:latin typeface="Cambria Math" panose="02040503050406030204" pitchFamily="18" charset="0"/>
                          </a:rPr>
                          <m:t>𝑛</m:t>
                        </m:r>
                      </m:sup>
                    </m:sSubSup>
                  </m:oMath>
                </a14:m>
                <a:r>
                  <a:rPr lang="el-GR" dirty="0">
                    <a:solidFill>
                      <a:schemeClr val="tx2"/>
                    </a:solidFill>
                    <a:latin typeface="Garamond" panose="02020404030301010803" pitchFamily="18" charset="0"/>
                  </a:rPr>
                  <a:t> είναι ένα σύνολο δεδομένων που αποτελείται από n σημεία σε έναν d-διάστατο χώρο, το οποίο έχει διαμεριστεί σε k συστάδες. </a:t>
                </a: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Έστω ότι συμβολίζουμε με </a:t>
                </a:r>
                <a14:m>
                  <m:oMath xmlns:m="http://schemas.openxmlformats.org/officeDocument/2006/math">
                    <m:sSub>
                      <m:sSubPr>
                        <m:ctrlPr>
                          <a:rPr lang="el-GR"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𝑦</m:t>
                        </m:r>
                      </m:e>
                      <m:sub>
                        <m:r>
                          <a:rPr lang="en-US" b="0" i="1" smtClean="0">
                            <a:solidFill>
                              <a:schemeClr val="tx2"/>
                            </a:solidFill>
                            <a:latin typeface="Cambria Math" panose="02040503050406030204" pitchFamily="18" charset="0"/>
                          </a:rPr>
                          <m:t>𝑖</m:t>
                        </m:r>
                      </m:sub>
                    </m:sSub>
                    <m:r>
                      <a:rPr lang="el-GR" i="1" smtClean="0">
                        <a:solidFill>
                          <a:schemeClr val="tx2"/>
                        </a:solidFill>
                        <a:latin typeface="Cambria Math" panose="02040503050406030204" pitchFamily="18" charset="0"/>
                        <a:ea typeface="Cambria Math" panose="02040503050406030204" pitchFamily="18" charset="0"/>
                      </a:rPr>
                      <m:t>∈</m:t>
                    </m:r>
                    <m:r>
                      <a:rPr lang="en-US" b="0" i="1" smtClean="0">
                        <a:solidFill>
                          <a:schemeClr val="tx2"/>
                        </a:solidFill>
                        <a:latin typeface="Cambria Math" panose="02040503050406030204" pitchFamily="18" charset="0"/>
                        <a:ea typeface="Cambria Math" panose="02040503050406030204" pitchFamily="18" charset="0"/>
                      </a:rPr>
                      <m:t>{1,2,…,</m:t>
                    </m:r>
                    <m:r>
                      <a:rPr lang="en-US" b="0" i="1" smtClean="0">
                        <a:solidFill>
                          <a:schemeClr val="tx2"/>
                        </a:solidFill>
                        <a:latin typeface="Cambria Math" panose="02040503050406030204" pitchFamily="18" charset="0"/>
                        <a:ea typeface="Cambria Math" panose="02040503050406030204" pitchFamily="18" charset="0"/>
                      </a:rPr>
                      <m:t>𝑘</m:t>
                    </m:r>
                    <m:r>
                      <a:rPr lang="en-US" b="0" i="1" smtClean="0">
                        <a:solidFill>
                          <a:schemeClr val="tx2"/>
                        </a:solidFill>
                        <a:latin typeface="Cambria Math" panose="02040503050406030204" pitchFamily="18" charset="0"/>
                        <a:ea typeface="Cambria Math" panose="02040503050406030204" pitchFamily="18" charset="0"/>
                      </a:rPr>
                      <m:t>}</m:t>
                    </m:r>
                  </m:oMath>
                </a14:m>
                <a:r>
                  <a:rPr lang="el-GR" dirty="0">
                    <a:solidFill>
                      <a:schemeClr val="tx2"/>
                    </a:solidFill>
                    <a:latin typeface="Garamond" panose="02020404030301010803" pitchFamily="18" charset="0"/>
                  </a:rPr>
                  <a:t> τις πληροφορίες συμμετοχής στις συστάδες (ή των ετικετών των συστάδων) που αντιστοιχούν στη δεδομένη αλήθεια για κάθε σημείο.</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Η συσταδοποίηση που αντιστοιχεί στη δεδομένη αλήθεια ορίζεται ως</a:t>
                </a:r>
                <a:r>
                  <a:rPr lang="en-US" dirty="0">
                    <a:solidFill>
                      <a:schemeClr val="tx2"/>
                    </a:solidFill>
                    <a:latin typeface="Garamond" panose="02020404030301010803" pitchFamily="18" charset="0"/>
                  </a:rPr>
                  <a:t> </a:t>
                </a:r>
                <a14:m>
                  <m:oMath xmlns:m="http://schemas.openxmlformats.org/officeDocument/2006/math">
                    <m:r>
                      <a:rPr lang="en-US" b="0" i="1" smtClean="0">
                        <a:solidFill>
                          <a:schemeClr val="tx2"/>
                        </a:solidFill>
                        <a:latin typeface="Cambria Math" panose="02040503050406030204" pitchFamily="18" charset="0"/>
                      </a:rPr>
                      <m:t>𝑇</m:t>
                    </m:r>
                    <m:r>
                      <a:rPr lang="en-US" b="0" i="1" smtClean="0">
                        <a:solidFill>
                          <a:schemeClr val="tx2"/>
                        </a:solidFill>
                        <a:latin typeface="Cambria Math" panose="02040503050406030204" pitchFamily="18" charset="0"/>
                      </a:rPr>
                      <m:t>={</m:t>
                    </m:r>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𝑇</m:t>
                        </m:r>
                      </m:e>
                      <m:sub>
                        <m:r>
                          <a:rPr lang="en-US" b="0" i="1" smtClean="0">
                            <a:solidFill>
                              <a:schemeClr val="tx2"/>
                            </a:solidFill>
                            <a:latin typeface="Cambria Math" panose="02040503050406030204" pitchFamily="18" charset="0"/>
                          </a:rPr>
                          <m:t>1</m:t>
                        </m:r>
                      </m:sub>
                    </m:sSub>
                    <m:r>
                      <a:rPr lang="en-US" b="0" i="1" smtClean="0">
                        <a:solidFill>
                          <a:schemeClr val="tx2"/>
                        </a:solidFill>
                        <a:latin typeface="Cambria Math" panose="02040503050406030204" pitchFamily="18" charset="0"/>
                      </a:rPr>
                      <m:t>,</m:t>
                    </m:r>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𝑇</m:t>
                        </m:r>
                      </m:e>
                      <m:sub>
                        <m:r>
                          <a:rPr lang="en-US" b="0" i="1" smtClean="0">
                            <a:solidFill>
                              <a:schemeClr val="tx2"/>
                            </a:solidFill>
                            <a:latin typeface="Cambria Math" panose="02040503050406030204" pitchFamily="18" charset="0"/>
                          </a:rPr>
                          <m:t>2</m:t>
                        </m:r>
                      </m:sub>
                    </m:sSub>
                    <m:r>
                      <a:rPr lang="en-US" i="1">
                        <a:solidFill>
                          <a:schemeClr val="tx2"/>
                        </a:solidFill>
                        <a:latin typeface="Cambria Math" panose="02040503050406030204" pitchFamily="18" charset="0"/>
                      </a:rPr>
                      <m:t>,</m:t>
                    </m:r>
                    <m:r>
                      <a:rPr lang="en-US" b="0" i="1" smtClean="0">
                        <a:solidFill>
                          <a:schemeClr val="tx2"/>
                        </a:solidFill>
                        <a:latin typeface="Cambria Math" panose="02040503050406030204" pitchFamily="18" charset="0"/>
                      </a:rPr>
                      <m:t>…,</m:t>
                    </m:r>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𝑇</m:t>
                        </m:r>
                      </m:e>
                      <m:sub>
                        <m:r>
                          <a:rPr lang="en-US" b="0" i="1" smtClean="0">
                            <a:solidFill>
                              <a:schemeClr val="tx2"/>
                            </a:solidFill>
                            <a:latin typeface="Cambria Math" panose="02040503050406030204" pitchFamily="18" charset="0"/>
                          </a:rPr>
                          <m:t>𝑘</m:t>
                        </m:r>
                      </m:sub>
                    </m:sSub>
                    <m:r>
                      <a:rPr lang="en-US" b="0" i="1" smtClean="0">
                        <a:solidFill>
                          <a:schemeClr val="tx2"/>
                        </a:solidFill>
                        <a:latin typeface="Cambria Math" panose="02040503050406030204" pitchFamily="18" charset="0"/>
                      </a:rPr>
                      <m:t>}</m:t>
                    </m:r>
                  </m:oMath>
                </a14:m>
                <a:r>
                  <a:rPr lang="el-GR" dirty="0">
                    <a:solidFill>
                      <a:schemeClr val="tx2"/>
                    </a:solidFill>
                    <a:latin typeface="Garamond" panose="02020404030301010803" pitchFamily="18" charset="0"/>
                  </a:rPr>
                  <a:t>, όπου η συστάδα</a:t>
                </a:r>
                <a:r>
                  <a:rPr lang="en-US" dirty="0">
                    <a:solidFill>
                      <a:schemeClr val="tx2"/>
                    </a:solidFill>
                    <a:latin typeface="Garamond" panose="02020404030301010803" pitchFamily="18" charset="0"/>
                  </a:rPr>
                  <a:t> </a:t>
                </a:r>
                <a14:m>
                  <m:oMath xmlns:m="http://schemas.openxmlformats.org/officeDocument/2006/math">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𝑇</m:t>
                        </m:r>
                      </m:e>
                      <m:sub>
                        <m:r>
                          <a:rPr lang="en-US" b="0" i="1" smtClean="0">
                            <a:solidFill>
                              <a:schemeClr val="tx2"/>
                            </a:solidFill>
                            <a:latin typeface="Cambria Math" panose="02040503050406030204" pitchFamily="18" charset="0"/>
                          </a:rPr>
                          <m:t>𝑗</m:t>
                        </m:r>
                      </m:sub>
                    </m:sSub>
                  </m:oMath>
                </a14:m>
                <a:r>
                  <a:rPr lang="en-US" dirty="0">
                    <a:solidFill>
                      <a:schemeClr val="tx2"/>
                    </a:solidFill>
                    <a:latin typeface="Garamond" panose="02020404030301010803" pitchFamily="18" charset="0"/>
                  </a:rPr>
                  <a:t> </a:t>
                </a:r>
                <a:r>
                  <a:rPr lang="el-GR" dirty="0">
                    <a:solidFill>
                      <a:schemeClr val="tx2"/>
                    </a:solidFill>
                    <a:latin typeface="Garamond" panose="02020404030301010803" pitchFamily="18" charset="0"/>
                  </a:rPr>
                  <a:t>αποτελείται από όλα τα σημεία με ετικέτα j, δηλαδή</a:t>
                </a:r>
                <a:r>
                  <a:rPr lang="en-US" dirty="0">
                    <a:solidFill>
                      <a:schemeClr val="tx2"/>
                    </a:solidFill>
                    <a:latin typeface="Garamond" panose="02020404030301010803" pitchFamily="18" charset="0"/>
                  </a:rPr>
                  <a:t> </a:t>
                </a:r>
                <a14:m>
                  <m:oMath xmlns:m="http://schemas.openxmlformats.org/officeDocument/2006/math">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𝑇</m:t>
                        </m:r>
                      </m:e>
                      <m:sub>
                        <m:r>
                          <a:rPr lang="en-US" i="1">
                            <a:solidFill>
                              <a:schemeClr val="tx2"/>
                            </a:solidFill>
                            <a:latin typeface="Cambria Math" panose="02040503050406030204" pitchFamily="18" charset="0"/>
                          </a:rPr>
                          <m:t>𝑗</m:t>
                        </m:r>
                      </m:sub>
                    </m:sSub>
                    <m:r>
                      <a:rPr lang="en-US" b="0" i="1" smtClean="0">
                        <a:solidFill>
                          <a:schemeClr val="tx2"/>
                        </a:solidFill>
                        <a:latin typeface="Cambria Math" panose="02040503050406030204" pitchFamily="18" charset="0"/>
                      </a:rPr>
                      <m:t>=</m:t>
                    </m:r>
                    <m:d>
                      <m:dPr>
                        <m:begChr m:val="{"/>
                        <m:endChr m:val="}"/>
                        <m:ctrlPr>
                          <a:rPr lang="en-US" b="0" i="1" smtClean="0">
                            <a:solidFill>
                              <a:schemeClr val="tx2"/>
                            </a:solidFill>
                            <a:latin typeface="Cambria Math" panose="02040503050406030204" pitchFamily="18" charset="0"/>
                          </a:rPr>
                        </m:ctrlPr>
                      </m:dPr>
                      <m:e>
                        <m:sSub>
                          <m:sSubPr>
                            <m:ctrlPr>
                              <a:rPr lang="en-US" i="1">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𝑥</m:t>
                            </m:r>
                          </m:e>
                          <m:sub>
                            <m:r>
                              <a:rPr lang="en-US" b="0" i="1" smtClean="0">
                                <a:solidFill>
                                  <a:schemeClr val="tx2"/>
                                </a:solidFill>
                                <a:latin typeface="Cambria Math" panose="02040503050406030204" pitchFamily="18" charset="0"/>
                              </a:rPr>
                              <m:t>𝑖</m:t>
                            </m:r>
                          </m:sub>
                        </m:sSub>
                        <m:r>
                          <a:rPr lang="el-GR" i="1">
                            <a:solidFill>
                              <a:schemeClr val="tx2"/>
                            </a:solidFill>
                            <a:latin typeface="Cambria Math" panose="02040503050406030204" pitchFamily="18" charset="0"/>
                            <a:ea typeface="Cambria Math" panose="02040503050406030204" pitchFamily="18" charset="0"/>
                          </a:rPr>
                          <m:t>∈</m:t>
                        </m:r>
                        <m:r>
                          <a:rPr lang="en-US" b="0" i="1" smtClean="0">
                            <a:solidFill>
                              <a:schemeClr val="tx2"/>
                            </a:solidFill>
                            <a:latin typeface="Cambria Math" panose="02040503050406030204" pitchFamily="18" charset="0"/>
                            <a:ea typeface="Cambria Math" panose="02040503050406030204" pitchFamily="18" charset="0"/>
                          </a:rPr>
                          <m:t>𝐷</m:t>
                        </m:r>
                      </m:e>
                      <m:e>
                        <m:sSub>
                          <m:sSubPr>
                            <m:ctrlPr>
                              <a:rPr lang="en-US" i="1">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𝑦</m:t>
                            </m:r>
                          </m:e>
                          <m:sub>
                            <m:r>
                              <a:rPr lang="en-US" i="1">
                                <a:solidFill>
                                  <a:schemeClr val="tx2"/>
                                </a:solidFill>
                                <a:latin typeface="Cambria Math" panose="02040503050406030204" pitchFamily="18" charset="0"/>
                              </a:rPr>
                              <m:t>𝑖</m:t>
                            </m:r>
                          </m:sub>
                        </m:sSub>
                        <m:r>
                          <a:rPr lang="en-US" b="0" i="1" smtClean="0">
                            <a:solidFill>
                              <a:schemeClr val="tx2"/>
                            </a:solidFill>
                            <a:latin typeface="Cambria Math" panose="02040503050406030204" pitchFamily="18" charset="0"/>
                          </a:rPr>
                          <m:t>=</m:t>
                        </m:r>
                        <m:r>
                          <a:rPr lang="en-US" b="0" i="1" smtClean="0">
                            <a:solidFill>
                              <a:schemeClr val="tx2"/>
                            </a:solidFill>
                            <a:latin typeface="Cambria Math" panose="02040503050406030204" pitchFamily="18" charset="0"/>
                          </a:rPr>
                          <m:t>𝑗</m:t>
                        </m:r>
                      </m:e>
                    </m:d>
                    <m:r>
                      <a:rPr lang="en-US" b="0" i="0" smtClean="0">
                        <a:solidFill>
                          <a:schemeClr val="tx2"/>
                        </a:solidFill>
                        <a:latin typeface="Cambria Math" panose="02040503050406030204" pitchFamily="18" charset="0"/>
                      </a:rPr>
                      <m:t>.</m:t>
                    </m:r>
                  </m:oMath>
                </a14:m>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Για λόγους σαφήνειας, θα αναφερόμαστε στη συσταδοποίηση</a:t>
                </a:r>
                <a:r>
                  <a:rPr lang="en-US" dirty="0">
                    <a:solidFill>
                      <a:schemeClr val="tx2"/>
                    </a:solidFill>
                    <a:latin typeface="Garamond" panose="02020404030301010803" pitchFamily="18" charset="0"/>
                  </a:rPr>
                  <a:t> T </a:t>
                </a:r>
                <a:r>
                  <a:rPr lang="el-GR" dirty="0">
                    <a:solidFill>
                      <a:schemeClr val="tx2"/>
                    </a:solidFill>
                    <a:latin typeface="Garamond" panose="02020404030301010803" pitchFamily="18" charset="0"/>
                  </a:rPr>
                  <a:t>ως τον διαμερισμό που αντιστοιχεί στη δεδομένη αλήθεια, και σε κάθε συστάδα </a:t>
                </a:r>
                <a14:m>
                  <m:oMath xmlns:m="http://schemas.openxmlformats.org/officeDocument/2006/math">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𝑇</m:t>
                        </m:r>
                      </m:e>
                      <m:sub>
                        <m:r>
                          <a:rPr lang="en-US" b="0" i="1" smtClean="0">
                            <a:solidFill>
                              <a:schemeClr val="tx2"/>
                            </a:solidFill>
                            <a:latin typeface="Cambria Math" panose="02040503050406030204" pitchFamily="18" charset="0"/>
                          </a:rPr>
                          <m:t>𝑖</m:t>
                        </m:r>
                      </m:sub>
                    </m:sSub>
                  </m:oMath>
                </a14:m>
                <a:r>
                  <a:rPr lang="el-GR" dirty="0">
                    <a:solidFill>
                      <a:schemeClr val="tx2"/>
                    </a:solidFill>
                    <a:latin typeface="Garamond" panose="02020404030301010803" pitchFamily="18" charset="0"/>
                  </a:rPr>
                  <a:t> ως διαμέριση.</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mc:Choice>
        <mc:Fallback xmlns="">
          <p:sp>
            <p:nvSpPr>
              <p:cNvPr id="3" name="TextBox 2">
                <a:extLst>
                  <a:ext uri="{FF2B5EF4-FFF2-40B4-BE49-F238E27FC236}">
                    <a16:creationId xmlns:a16="http://schemas.microsoft.com/office/drawing/2014/main" id="{E4708E3A-6E66-4410-92B1-FA16A2C1ED56}"/>
                  </a:ext>
                </a:extLst>
              </p:cNvPr>
              <p:cNvSpPr txBox="1">
                <a:spLocks noRot="1" noChangeAspect="1" noMove="1" noResize="1" noEditPoints="1" noAdjustHandles="1" noChangeArrowheads="1" noChangeShapeType="1" noTextEdit="1"/>
              </p:cNvSpPr>
              <p:nvPr/>
            </p:nvSpPr>
            <p:spPr>
              <a:xfrm>
                <a:off x="1125860" y="1176631"/>
                <a:ext cx="9649072" cy="5378652"/>
              </a:xfrm>
              <a:prstGeom prst="rect">
                <a:avLst/>
              </a:prstGeom>
              <a:blipFill>
                <a:blip r:embed="rId2"/>
                <a:stretch>
                  <a:fillRect l="-442" t="-567" r="-505"/>
                </a:stretch>
              </a:blipFill>
            </p:spPr>
            <p:txBody>
              <a:bodyPr/>
              <a:lstStyle/>
              <a:p>
                <a:r>
                  <a:rPr lang="el-GR">
                    <a:noFill/>
                  </a:rPr>
                  <a:t> </a:t>
                </a:r>
              </a:p>
            </p:txBody>
          </p:sp>
        </mc:Fallback>
      </mc:AlternateContent>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125860" y="375629"/>
            <a:ext cx="9577064" cy="646331"/>
          </a:xfrm>
          <a:prstGeom prst="rect">
            <a:avLst/>
          </a:prstGeom>
          <a:noFill/>
        </p:spPr>
        <p:txBody>
          <a:bodyPr wrap="square" rtlCol="0" anchor="ctr">
            <a:spAutoFit/>
          </a:bodyPr>
          <a:lstStyle/>
          <a:p>
            <a:r>
              <a:rPr lang="el-GR" sz="3600" dirty="0">
                <a:effectLst>
                  <a:outerShdw blurRad="38100" dist="38100" dir="2700000" algn="tl">
                    <a:srgbClr val="000000">
                      <a:alpha val="43137"/>
                    </a:srgbClr>
                  </a:outerShdw>
                </a:effectLst>
                <a:latin typeface="Garamond" panose="02020404030301010803" pitchFamily="18" charset="0"/>
              </a:rPr>
              <a:t>Εξωτερικά μέτρα</a:t>
            </a:r>
          </a:p>
        </p:txBody>
      </p:sp>
    </p:spTree>
    <p:extLst>
      <p:ext uri="{BB962C8B-B14F-4D97-AF65-F5344CB8AC3E}">
        <p14:creationId xmlns:p14="http://schemas.microsoft.com/office/powerpoint/2010/main" val="9684158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4708E3A-6E66-4410-92B1-FA16A2C1ED56}"/>
                  </a:ext>
                </a:extLst>
              </p:cNvPr>
              <p:cNvSpPr txBox="1"/>
              <p:nvPr/>
            </p:nvSpPr>
            <p:spPr>
              <a:xfrm>
                <a:off x="1125860" y="1176631"/>
                <a:ext cx="9649072" cy="5953938"/>
              </a:xfrm>
              <a:prstGeom prst="rect">
                <a:avLst/>
              </a:prstGeom>
              <a:noFill/>
            </p:spPr>
            <p:txBody>
              <a:bodyPr wrap="square" rtlCol="0">
                <a:spAutoFit/>
              </a:bodyPr>
              <a:lstStyle/>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Τα</a:t>
                </a:r>
                <a:r>
                  <a:rPr lang="en-US" dirty="0">
                    <a:solidFill>
                      <a:schemeClr val="tx2"/>
                    </a:solidFill>
                    <a:latin typeface="Garamond" panose="02020404030301010803" pitchFamily="18" charset="0"/>
                  </a:rPr>
                  <a:t> </a:t>
                </a:r>
                <a:r>
                  <a:rPr lang="el-GR" dirty="0">
                    <a:solidFill>
                      <a:schemeClr val="tx2"/>
                    </a:solidFill>
                    <a:latin typeface="Garamond" panose="02020404030301010803" pitchFamily="18" charset="0"/>
                  </a:rPr>
                  <a:t>εξωτερικά μέτρα αποτίμησης προσπαθούν να αποτυπώσουν τον βαθμό στον οποίο τα σημεία από την ίδια διαμέριση εμφανίζονται στην ίδια συστάδα, καθώς και τον βαθμό στον οποίο τα σημεία από διαφορετικές διαμερίσεις ομαδοποιούνται σε διαφορετικές συστάδες.  </a:t>
                </a: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Όλα τα εξωτερικά μέτρα στηρίζονται στον πίνακα συνάφειας N, διαστάσεων r </a:t>
                </a:r>
                <a:r>
                  <a:rPr lang="en-US" dirty="0">
                    <a:solidFill>
                      <a:schemeClr val="tx2"/>
                    </a:solidFill>
                    <a:latin typeface="Garamond" panose="02020404030301010803" pitchFamily="18" charset="0"/>
                  </a:rPr>
                  <a:t>x</a:t>
                </a:r>
                <a:r>
                  <a:rPr lang="el-GR" dirty="0">
                    <a:solidFill>
                      <a:schemeClr val="tx2"/>
                    </a:solidFill>
                    <a:latin typeface="Garamond" panose="02020404030301010803" pitchFamily="18" charset="0"/>
                  </a:rPr>
                  <a:t> k, ο οποίος επάγεται από μια συσταδοποίηση </a:t>
                </a:r>
                <a:r>
                  <a:rPr lang="en-US" dirty="0">
                    <a:solidFill>
                      <a:schemeClr val="tx2"/>
                    </a:solidFill>
                    <a:latin typeface="Garamond" panose="02020404030301010803" pitchFamily="18" charset="0"/>
                  </a:rPr>
                  <a:t>C </a:t>
                </a:r>
                <a:r>
                  <a:rPr lang="el-GR" dirty="0">
                    <a:solidFill>
                      <a:schemeClr val="tx2"/>
                    </a:solidFill>
                    <a:latin typeface="Garamond" panose="02020404030301010803" pitchFamily="18" charset="0"/>
                  </a:rPr>
                  <a:t>και τον διαμερισμό </a:t>
                </a:r>
                <a:r>
                  <a:rPr lang="en-US" dirty="0">
                    <a:solidFill>
                      <a:schemeClr val="tx2"/>
                    </a:solidFill>
                    <a:latin typeface="Garamond" panose="02020404030301010803" pitchFamily="18" charset="0"/>
                  </a:rPr>
                  <a:t>T</a:t>
                </a:r>
                <a:r>
                  <a:rPr lang="el-GR" dirty="0">
                    <a:solidFill>
                      <a:schemeClr val="tx2"/>
                    </a:solidFill>
                    <a:latin typeface="Garamond" panose="02020404030301010803" pitchFamily="18" charset="0"/>
                  </a:rPr>
                  <a:t> που αντιστοιχεί στη δεδομένη αλήθεια</a:t>
                </a:r>
                <a:r>
                  <a:rPr lang="en-US" dirty="0">
                    <a:solidFill>
                      <a:schemeClr val="tx2"/>
                    </a:solidFill>
                    <a:latin typeface="Garamond" panose="02020404030301010803" pitchFamily="18" charset="0"/>
                  </a:rPr>
                  <a:t>.</a:t>
                </a:r>
                <a:r>
                  <a:rPr lang="el-GR" dirty="0">
                    <a:solidFill>
                      <a:schemeClr val="tx2"/>
                    </a:solidFill>
                    <a:latin typeface="Garamond" panose="02020404030301010803" pitchFamily="18" charset="0"/>
                  </a:rPr>
                  <a:t> Ο πίνακας συνάφειας ορίζεται ως εξής:</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Η καταμέτρηση </a:t>
                </a:r>
                <a14:m>
                  <m:oMath xmlns:m="http://schemas.openxmlformats.org/officeDocument/2006/math">
                    <m:sSub>
                      <m:sSubPr>
                        <m:ctrlPr>
                          <a:rPr lang="el-GR"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𝑛</m:t>
                        </m:r>
                      </m:e>
                      <m:sub>
                        <m:r>
                          <a:rPr lang="en-US" b="0" i="1" smtClean="0">
                            <a:solidFill>
                              <a:schemeClr val="tx2"/>
                            </a:solidFill>
                            <a:latin typeface="Cambria Math" panose="02040503050406030204" pitchFamily="18" charset="0"/>
                          </a:rPr>
                          <m:t>𝑖𝑗</m:t>
                        </m:r>
                      </m:sub>
                    </m:sSub>
                  </m:oMath>
                </a14:m>
                <a:r>
                  <a:rPr lang="el-GR" dirty="0">
                    <a:solidFill>
                      <a:schemeClr val="tx2"/>
                    </a:solidFill>
                    <a:latin typeface="Garamond" panose="02020404030301010803" pitchFamily="18" charset="0"/>
                  </a:rPr>
                  <a:t> αναπαριστά το πλήθος των σημείων που ανήκουν τόσο στη συστάδα </a:t>
                </a:r>
                <a14:m>
                  <m:oMath xmlns:m="http://schemas.openxmlformats.org/officeDocument/2006/math">
                    <m:sSub>
                      <m:sSubPr>
                        <m:ctrlPr>
                          <a:rPr lang="el-GR" i="1">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𝐶</m:t>
                        </m:r>
                      </m:e>
                      <m:sub>
                        <m:r>
                          <a:rPr lang="en-US" i="1">
                            <a:solidFill>
                              <a:schemeClr val="tx2"/>
                            </a:solidFill>
                            <a:latin typeface="Cambria Math" panose="02040503050406030204" pitchFamily="18" charset="0"/>
                          </a:rPr>
                          <m:t>𝑖</m:t>
                        </m:r>
                      </m:sub>
                    </m:sSub>
                  </m:oMath>
                </a14:m>
                <a:r>
                  <a:rPr lang="el-GR" dirty="0">
                    <a:solidFill>
                      <a:schemeClr val="tx2"/>
                    </a:solidFill>
                    <a:latin typeface="Garamond" panose="02020404030301010803" pitchFamily="18" charset="0"/>
                  </a:rPr>
                  <a:t> όσο και στη διαμέριση </a:t>
                </a:r>
                <a14:m>
                  <m:oMath xmlns:m="http://schemas.openxmlformats.org/officeDocument/2006/math">
                    <m:sSub>
                      <m:sSubPr>
                        <m:ctrlPr>
                          <a:rPr lang="el-GR" i="1">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𝑇</m:t>
                        </m:r>
                      </m:e>
                      <m:sub>
                        <m:r>
                          <a:rPr lang="en-US" b="0" i="1" smtClean="0">
                            <a:solidFill>
                              <a:schemeClr val="tx2"/>
                            </a:solidFill>
                            <a:latin typeface="Cambria Math" panose="02040503050406030204" pitchFamily="18" charset="0"/>
                          </a:rPr>
                          <m:t>𝑗</m:t>
                        </m:r>
                      </m:sub>
                    </m:sSub>
                  </m:oMath>
                </a14:m>
                <a:r>
                  <a:rPr lang="el-GR" dirty="0">
                    <a:solidFill>
                      <a:schemeClr val="tx2"/>
                    </a:solidFill>
                    <a:latin typeface="Garamond" panose="02020404030301010803" pitchFamily="18" charset="0"/>
                  </a:rPr>
                  <a:t> της δεδομένης αλήθειας. </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Έστω ότι το n</a:t>
                </a:r>
                <a:r>
                  <a:rPr lang="el-GR" baseline="-25000" dirty="0">
                    <a:solidFill>
                      <a:schemeClr val="tx2"/>
                    </a:solidFill>
                    <a:latin typeface="Garamond" panose="02020404030301010803" pitchFamily="18" charset="0"/>
                  </a:rPr>
                  <a:t>i </a:t>
                </a:r>
                <a:r>
                  <a:rPr lang="el-GR" dirty="0">
                    <a:solidFill>
                      <a:schemeClr val="tx2"/>
                    </a:solidFill>
                    <a:latin typeface="Garamond" panose="02020404030301010803" pitchFamily="18" charset="0"/>
                  </a:rPr>
                  <a:t>= |C</a:t>
                </a:r>
                <a:r>
                  <a:rPr lang="el-GR" baseline="-25000" dirty="0">
                    <a:solidFill>
                      <a:schemeClr val="tx2"/>
                    </a:solidFill>
                    <a:latin typeface="Garamond" panose="02020404030301010803" pitchFamily="18" charset="0"/>
                  </a:rPr>
                  <a:t>i</a:t>
                </a:r>
                <a:r>
                  <a:rPr lang="en-US" dirty="0">
                    <a:solidFill>
                      <a:schemeClr val="tx2"/>
                    </a:solidFill>
                    <a:latin typeface="Garamond" panose="02020404030301010803" pitchFamily="18" charset="0"/>
                  </a:rPr>
                  <a:t>|</a:t>
                </a:r>
                <a:r>
                  <a:rPr lang="el-GR" dirty="0">
                    <a:solidFill>
                      <a:schemeClr val="tx2"/>
                    </a:solidFill>
                    <a:latin typeface="Garamond" panose="02020404030301010803" pitchFamily="18" charset="0"/>
                  </a:rPr>
                  <a:t> είναι το πλήθος των σημείων που ανήκουν στη συστάδα</a:t>
                </a:r>
                <a:r>
                  <a:rPr lang="en-US" dirty="0">
                    <a:solidFill>
                      <a:schemeClr val="tx2"/>
                    </a:solidFill>
                    <a:latin typeface="Garamond" panose="02020404030301010803" pitchFamily="18" charset="0"/>
                  </a:rPr>
                  <a:t> </a:t>
                </a:r>
                <a:r>
                  <a:rPr lang="el-GR" dirty="0">
                    <a:solidFill>
                      <a:schemeClr val="tx2"/>
                    </a:solidFill>
                    <a:latin typeface="Garamond" panose="02020404030301010803" pitchFamily="18" charset="0"/>
                  </a:rPr>
                  <a:t>C</a:t>
                </a:r>
                <a:r>
                  <a:rPr lang="el-GR" baseline="-25000" dirty="0">
                    <a:solidFill>
                      <a:schemeClr val="tx2"/>
                    </a:solidFill>
                    <a:latin typeface="Garamond" panose="02020404030301010803" pitchFamily="18" charset="0"/>
                  </a:rPr>
                  <a:t>i</a:t>
                </a:r>
                <a:r>
                  <a:rPr lang="el-GR" dirty="0">
                    <a:solidFill>
                      <a:schemeClr val="tx2"/>
                    </a:solidFill>
                    <a:latin typeface="Garamond" panose="02020404030301010803" pitchFamily="18" charset="0"/>
                  </a:rPr>
                  <a:t>, και το </a:t>
                </a:r>
                <a:r>
                  <a:rPr lang="en-US" dirty="0" err="1">
                    <a:solidFill>
                      <a:schemeClr val="tx2"/>
                    </a:solidFill>
                    <a:latin typeface="Garamond" panose="02020404030301010803" pitchFamily="18" charset="0"/>
                  </a:rPr>
                  <a:t>m</a:t>
                </a:r>
                <a:r>
                  <a:rPr lang="en-US" baseline="-25000" dirty="0" err="1">
                    <a:solidFill>
                      <a:schemeClr val="tx2"/>
                    </a:solidFill>
                    <a:latin typeface="Garamond" panose="02020404030301010803" pitchFamily="18" charset="0"/>
                  </a:rPr>
                  <a:t>j</a:t>
                </a:r>
                <a:r>
                  <a:rPr lang="el-GR" dirty="0">
                    <a:solidFill>
                      <a:schemeClr val="tx2"/>
                    </a:solidFill>
                    <a:latin typeface="Garamond" panose="02020404030301010803" pitchFamily="18" charset="0"/>
                  </a:rPr>
                  <a:t> = |</a:t>
                </a:r>
                <a:r>
                  <a:rPr lang="en-US" dirty="0" err="1">
                    <a:solidFill>
                      <a:schemeClr val="tx2"/>
                    </a:solidFill>
                    <a:latin typeface="Garamond" panose="02020404030301010803" pitchFamily="18" charset="0"/>
                  </a:rPr>
                  <a:t>T</a:t>
                </a:r>
                <a:r>
                  <a:rPr lang="en-US" baseline="-25000" dirty="0" err="1">
                    <a:solidFill>
                      <a:schemeClr val="tx2"/>
                    </a:solidFill>
                    <a:latin typeface="Garamond" panose="02020404030301010803" pitchFamily="18" charset="0"/>
                  </a:rPr>
                  <a:t>j</a:t>
                </a:r>
                <a:r>
                  <a:rPr lang="el-GR" dirty="0">
                    <a:solidFill>
                      <a:schemeClr val="tx2"/>
                    </a:solidFill>
                    <a:latin typeface="Garamond" panose="02020404030301010803" pitchFamily="18" charset="0"/>
                  </a:rPr>
                  <a:t>| είναι το πλήθος των σημείων που ανήκουν στη διαμέριση </a:t>
                </a:r>
                <a:r>
                  <a:rPr lang="en-US" dirty="0" err="1">
                    <a:solidFill>
                      <a:schemeClr val="tx2"/>
                    </a:solidFill>
                    <a:latin typeface="Garamond" panose="02020404030301010803" pitchFamily="18" charset="0"/>
                  </a:rPr>
                  <a:t>T</a:t>
                </a:r>
                <a:r>
                  <a:rPr lang="en-US" baseline="-25000" dirty="0" err="1">
                    <a:solidFill>
                      <a:schemeClr val="tx2"/>
                    </a:solidFill>
                    <a:latin typeface="Garamond" panose="02020404030301010803" pitchFamily="18" charset="0"/>
                  </a:rPr>
                  <a:t>j</a:t>
                </a:r>
                <a:r>
                  <a:rPr lang="el-GR" dirty="0">
                    <a:solidFill>
                      <a:schemeClr val="tx2"/>
                    </a:solidFill>
                    <a:latin typeface="Garamond" panose="02020404030301010803" pitchFamily="18" charset="0"/>
                  </a:rPr>
                  <a:t>.</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Ο πίνακας συνάφειας μπορεί να υπολογιστεί από τον διαμερισμό </a:t>
                </a:r>
                <a:r>
                  <a:rPr lang="en-US" dirty="0">
                    <a:solidFill>
                      <a:schemeClr val="tx2"/>
                    </a:solidFill>
                    <a:latin typeface="Garamond" panose="02020404030301010803" pitchFamily="18" charset="0"/>
                  </a:rPr>
                  <a:t>T </a:t>
                </a:r>
                <a:r>
                  <a:rPr lang="el-GR" dirty="0">
                    <a:solidFill>
                      <a:schemeClr val="tx2"/>
                    </a:solidFill>
                    <a:latin typeface="Garamond" panose="02020404030301010803" pitchFamily="18" charset="0"/>
                  </a:rPr>
                  <a:t>και τη συσταδοποίηση </a:t>
                </a:r>
                <a:r>
                  <a:rPr lang="en-US" dirty="0">
                    <a:solidFill>
                      <a:schemeClr val="tx2"/>
                    </a:solidFill>
                    <a:latin typeface="Garamond" panose="02020404030301010803" pitchFamily="18" charset="0"/>
                  </a:rPr>
                  <a:t>C</a:t>
                </a:r>
                <a:r>
                  <a:rPr lang="el-GR" dirty="0">
                    <a:solidFill>
                      <a:schemeClr val="tx2"/>
                    </a:solidFill>
                    <a:latin typeface="Garamond" panose="02020404030301010803" pitchFamily="18" charset="0"/>
                  </a:rPr>
                  <a:t>: </a:t>
                </a:r>
                <a:endParaRPr lang="en-US" dirty="0">
                  <a:solidFill>
                    <a:schemeClr val="tx2"/>
                  </a:solidFill>
                  <a:latin typeface="Garamond" panose="02020404030301010803" pitchFamily="18" charset="0"/>
                </a:endParaRPr>
              </a:p>
              <a:p>
                <a:pPr marL="800100" lvl="1" indent="-342900" algn="just">
                  <a:buFont typeface="Garamond" panose="02020404030301010803" pitchFamily="18" charset="0"/>
                  <a:buChar char="–"/>
                </a:pPr>
                <a:r>
                  <a:rPr lang="el-GR" dirty="0">
                    <a:solidFill>
                      <a:schemeClr val="tx2"/>
                    </a:solidFill>
                    <a:latin typeface="Garamond" panose="02020404030301010803" pitchFamily="18" charset="0"/>
                  </a:rPr>
                  <a:t>Για κάθε σημείο </a:t>
                </a:r>
                <a14:m>
                  <m:oMath xmlns:m="http://schemas.openxmlformats.org/officeDocument/2006/math">
                    <m:sSub>
                      <m:sSubPr>
                        <m:ctrlPr>
                          <a:rPr lang="el-GR" i="1" dirty="0" smtClean="0">
                            <a:solidFill>
                              <a:schemeClr val="tx2"/>
                            </a:solidFill>
                            <a:latin typeface="Cambria Math" panose="02040503050406030204" pitchFamily="18" charset="0"/>
                          </a:rPr>
                        </m:ctrlPr>
                      </m:sSubPr>
                      <m:e>
                        <m:r>
                          <a:rPr lang="en-US" b="0" i="1" dirty="0" smtClean="0">
                            <a:solidFill>
                              <a:schemeClr val="tx2"/>
                            </a:solidFill>
                            <a:latin typeface="Cambria Math" panose="02040503050406030204" pitchFamily="18" charset="0"/>
                          </a:rPr>
                          <m:t>𝑥</m:t>
                        </m:r>
                      </m:e>
                      <m:sub>
                        <m:r>
                          <a:rPr lang="en-US" b="0" i="1" dirty="0" smtClean="0">
                            <a:solidFill>
                              <a:schemeClr val="tx2"/>
                            </a:solidFill>
                            <a:latin typeface="Cambria Math" panose="02040503050406030204" pitchFamily="18" charset="0"/>
                          </a:rPr>
                          <m:t>𝑖</m:t>
                        </m:r>
                      </m:sub>
                    </m:sSub>
                    <m:r>
                      <a:rPr lang="el-GR" i="1" dirty="0" smtClean="0">
                        <a:solidFill>
                          <a:schemeClr val="tx2"/>
                        </a:solidFill>
                        <a:latin typeface="Cambria Math" panose="02040503050406030204" pitchFamily="18" charset="0"/>
                        <a:ea typeface="Cambria Math" panose="02040503050406030204" pitchFamily="18" charset="0"/>
                      </a:rPr>
                      <m:t>∈</m:t>
                    </m:r>
                    <m:r>
                      <a:rPr lang="en-US" b="0" i="1" dirty="0" smtClean="0">
                        <a:solidFill>
                          <a:schemeClr val="tx2"/>
                        </a:solidFill>
                        <a:latin typeface="Cambria Math" panose="02040503050406030204" pitchFamily="18" charset="0"/>
                        <a:ea typeface="Cambria Math" panose="02040503050406030204" pitchFamily="18" charset="0"/>
                      </a:rPr>
                      <m:t>𝐷</m:t>
                    </m:r>
                    <m:r>
                      <a:rPr lang="el-GR" i="1" dirty="0" smtClean="0">
                        <a:solidFill>
                          <a:schemeClr val="tx2"/>
                        </a:solidFill>
                        <a:latin typeface="Cambria Math" panose="02040503050406030204" pitchFamily="18" charset="0"/>
                      </a:rPr>
                      <m:t> </m:t>
                    </m:r>
                  </m:oMath>
                </a14:m>
                <a:r>
                  <a:rPr lang="el-GR" dirty="0">
                    <a:solidFill>
                      <a:schemeClr val="tx2"/>
                    </a:solidFill>
                    <a:latin typeface="Garamond" panose="02020404030301010803" pitchFamily="18" charset="0"/>
                  </a:rPr>
                  <a:t>εξετάζεται η ετικέτα </a:t>
                </a:r>
                <a14:m>
                  <m:oMath xmlns:m="http://schemas.openxmlformats.org/officeDocument/2006/math">
                    <m:sSub>
                      <m:sSubPr>
                        <m:ctrlPr>
                          <a:rPr lang="el-GR"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𝑦</m:t>
                        </m:r>
                      </m:e>
                      <m:sub>
                        <m:r>
                          <a:rPr lang="en-US" b="0" i="1" smtClean="0">
                            <a:solidFill>
                              <a:schemeClr val="tx2"/>
                            </a:solidFill>
                            <a:latin typeface="Cambria Math" panose="02040503050406030204" pitchFamily="18" charset="0"/>
                          </a:rPr>
                          <m:t>𝑖</m:t>
                        </m:r>
                      </m:sub>
                    </m:sSub>
                  </m:oMath>
                </a14:m>
                <a:r>
                  <a:rPr lang="el-GR" dirty="0">
                    <a:solidFill>
                      <a:schemeClr val="tx2"/>
                    </a:solidFill>
                    <a:latin typeface="Garamond" panose="02020404030301010803" pitchFamily="18" charset="0"/>
                  </a:rPr>
                  <a:t> της διαμέρισης και η ετικέτα  της συστάδας</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mc:Choice>
        <mc:Fallback xmlns="">
          <p:sp>
            <p:nvSpPr>
              <p:cNvPr id="3" name="TextBox 2">
                <a:extLst>
                  <a:ext uri="{FF2B5EF4-FFF2-40B4-BE49-F238E27FC236}">
                    <a16:creationId xmlns:a16="http://schemas.microsoft.com/office/drawing/2014/main" id="{E4708E3A-6E66-4410-92B1-FA16A2C1ED56}"/>
                  </a:ext>
                </a:extLst>
              </p:cNvPr>
              <p:cNvSpPr txBox="1">
                <a:spLocks noRot="1" noChangeAspect="1" noMove="1" noResize="1" noEditPoints="1" noAdjustHandles="1" noChangeArrowheads="1" noChangeShapeType="1" noTextEdit="1"/>
              </p:cNvSpPr>
              <p:nvPr/>
            </p:nvSpPr>
            <p:spPr>
              <a:xfrm>
                <a:off x="1125860" y="1176631"/>
                <a:ext cx="9649072" cy="5953938"/>
              </a:xfrm>
              <a:prstGeom prst="rect">
                <a:avLst/>
              </a:prstGeom>
              <a:blipFill>
                <a:blip r:embed="rId3"/>
                <a:stretch>
                  <a:fillRect l="-442" t="-512" r="-505"/>
                </a:stretch>
              </a:blipFill>
            </p:spPr>
            <p:txBody>
              <a:bodyPr/>
              <a:lstStyle/>
              <a:p>
                <a:r>
                  <a:rPr lang="el-GR">
                    <a:noFill/>
                  </a:rPr>
                  <a:t> </a:t>
                </a:r>
              </a:p>
            </p:txBody>
          </p:sp>
        </mc:Fallback>
      </mc:AlternateContent>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125860" y="375629"/>
            <a:ext cx="9577064" cy="646331"/>
          </a:xfrm>
          <a:prstGeom prst="rect">
            <a:avLst/>
          </a:prstGeom>
          <a:noFill/>
        </p:spPr>
        <p:txBody>
          <a:bodyPr wrap="square" rtlCol="0" anchor="ctr">
            <a:spAutoFit/>
          </a:bodyPr>
          <a:lstStyle/>
          <a:p>
            <a:r>
              <a:rPr lang="el-GR" sz="3600" dirty="0">
                <a:effectLst>
                  <a:outerShdw blurRad="38100" dist="38100" dir="2700000" algn="tl">
                    <a:srgbClr val="000000">
                      <a:alpha val="43137"/>
                    </a:srgbClr>
                  </a:outerShdw>
                </a:effectLst>
                <a:latin typeface="Garamond" panose="02020404030301010803" pitchFamily="18" charset="0"/>
              </a:rPr>
              <a:t>Εξωτερικά μέτρα</a:t>
            </a:r>
          </a:p>
        </p:txBody>
      </p:sp>
      <p:graphicFrame>
        <p:nvGraphicFramePr>
          <p:cNvPr id="8" name="Αντικείμενο 3"/>
          <p:cNvGraphicFramePr>
            <a:graphicFrameLocks noChangeAspect="1"/>
          </p:cNvGraphicFramePr>
          <p:nvPr/>
        </p:nvGraphicFramePr>
        <p:xfrm>
          <a:off x="4438228" y="2996952"/>
          <a:ext cx="2330451" cy="479425"/>
        </p:xfrm>
        <a:graphic>
          <a:graphicData uri="http://schemas.openxmlformats.org/presentationml/2006/ole">
            <mc:AlternateContent xmlns:mc="http://schemas.openxmlformats.org/markup-compatibility/2006">
              <mc:Choice xmlns:v="urn:schemas-microsoft-com:vml" Requires="v">
                <p:oleObj name="Equation" r:id="rId4" imgW="1295280" imgH="266400" progId="Equation.DSMT4">
                  <p:embed/>
                </p:oleObj>
              </mc:Choice>
              <mc:Fallback>
                <p:oleObj name="Equation" r:id="rId4" imgW="1295280" imgH="266400" progId="Equation.DSMT4">
                  <p:embed/>
                  <p:pic>
                    <p:nvPicPr>
                      <p:cNvPr id="8" name="Αντικείμενο 3"/>
                      <p:cNvPicPr>
                        <a:picLocks noChangeAspect="1" noChangeArrowheads="1"/>
                      </p:cNvPicPr>
                      <p:nvPr/>
                    </p:nvPicPr>
                    <p:blipFill>
                      <a:blip r:embed="rId5"/>
                      <a:srcRect/>
                      <a:stretch>
                        <a:fillRect/>
                      </a:stretch>
                    </p:blipFill>
                    <p:spPr bwMode="auto">
                      <a:xfrm>
                        <a:off x="4438228" y="2996952"/>
                        <a:ext cx="2330451"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7825109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4708E3A-6E66-4410-92B1-FA16A2C1ED56}"/>
                  </a:ext>
                </a:extLst>
              </p:cNvPr>
              <p:cNvSpPr txBox="1"/>
              <p:nvPr/>
            </p:nvSpPr>
            <p:spPr>
              <a:xfrm>
                <a:off x="1125860" y="1176631"/>
                <a:ext cx="9649072" cy="5078313"/>
              </a:xfrm>
              <a:prstGeom prst="rect">
                <a:avLst/>
              </a:prstGeom>
              <a:noFill/>
            </p:spPr>
            <p:txBody>
              <a:bodyPr wrap="square" rtlCol="0">
                <a:spAutoFit/>
              </a:bodyPr>
              <a:lstStyle/>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Η καθαρότητα ποσοτικοποιεί τον βαθμό στον οποίο μια συστάδα </a:t>
                </a:r>
                <a14:m>
                  <m:oMath xmlns:m="http://schemas.openxmlformats.org/officeDocument/2006/math">
                    <m:sSub>
                      <m:sSubPr>
                        <m:ctrlPr>
                          <a:rPr lang="el-GR"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𝐶</m:t>
                        </m:r>
                      </m:e>
                      <m:sub>
                        <m:r>
                          <a:rPr lang="en-US" b="0" i="1" smtClean="0">
                            <a:solidFill>
                              <a:schemeClr val="tx2"/>
                            </a:solidFill>
                            <a:latin typeface="Cambria Math" panose="02040503050406030204" pitchFamily="18" charset="0"/>
                          </a:rPr>
                          <m:t>𝑖</m:t>
                        </m:r>
                      </m:sub>
                    </m:sSub>
                  </m:oMath>
                </a14:m>
                <a:r>
                  <a:rPr lang="el-GR" dirty="0">
                    <a:solidFill>
                      <a:schemeClr val="tx2"/>
                    </a:solidFill>
                    <a:latin typeface="Garamond" panose="02020404030301010803" pitchFamily="18" charset="0"/>
                  </a:rPr>
                  <a:t> περιέχει οντότητες από μία μόνο διαμέριση:</a:t>
                </a: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Η καθαρότητα της συσταδοποίησης</a:t>
                </a:r>
                <a:r>
                  <a:rPr lang="en-US" dirty="0">
                    <a:solidFill>
                      <a:schemeClr val="tx2"/>
                    </a:solidFill>
                    <a:latin typeface="Garamond" panose="02020404030301010803" pitchFamily="18" charset="0"/>
                  </a:rPr>
                  <a:t> </a:t>
                </a:r>
                <a14:m>
                  <m:oMath xmlns:m="http://schemas.openxmlformats.org/officeDocument/2006/math">
                    <m:r>
                      <a:rPr lang="en-US" i="1">
                        <a:solidFill>
                          <a:schemeClr val="tx2"/>
                        </a:solidFill>
                        <a:latin typeface="Cambria Math" panose="02040503050406030204" pitchFamily="18" charset="0"/>
                      </a:rPr>
                      <m:t>𝐶</m:t>
                    </m:r>
                  </m:oMath>
                </a14:m>
                <a:r>
                  <a:rPr lang="en-US" dirty="0">
                    <a:solidFill>
                      <a:schemeClr val="tx2"/>
                    </a:solidFill>
                    <a:latin typeface="Garamond" panose="02020404030301010803" pitchFamily="18" charset="0"/>
                  </a:rPr>
                  <a:t> </a:t>
                </a:r>
                <a:r>
                  <a:rPr lang="el-GR" dirty="0">
                    <a:solidFill>
                      <a:schemeClr val="tx2"/>
                    </a:solidFill>
                    <a:latin typeface="Garamond" panose="02020404030301010803" pitchFamily="18" charset="0"/>
                  </a:rPr>
                  <a:t>ορίζεται ως το σταθμισμένο άθροισμα των τιμών καθαρότητας ανά συστάδα:</a:t>
                </a: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όπου ο λόγος</a:t>
                </a:r>
                <a:r>
                  <a:rPr lang="en-US" dirty="0">
                    <a:solidFill>
                      <a:schemeClr val="tx2"/>
                    </a:solidFill>
                    <a:latin typeface="Garamond" panose="02020404030301010803" pitchFamily="18" charset="0"/>
                  </a:rPr>
                  <a:t> </a:t>
                </a:r>
                <a14:m>
                  <m:oMath xmlns:m="http://schemas.openxmlformats.org/officeDocument/2006/math">
                    <m:sSub>
                      <m:sSubPr>
                        <m:ctrlPr>
                          <a:rPr lang="el-GR" i="1">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𝑛</m:t>
                        </m:r>
                      </m:e>
                      <m:sub>
                        <m:r>
                          <a:rPr lang="en-US" i="1">
                            <a:solidFill>
                              <a:schemeClr val="tx2"/>
                            </a:solidFill>
                            <a:latin typeface="Cambria Math" panose="02040503050406030204" pitchFamily="18" charset="0"/>
                          </a:rPr>
                          <m:t>𝑖</m:t>
                        </m:r>
                      </m:sub>
                    </m:sSub>
                    <m:r>
                      <a:rPr lang="en-US" b="0" i="1" smtClean="0">
                        <a:solidFill>
                          <a:schemeClr val="tx2"/>
                        </a:solidFill>
                        <a:latin typeface="Cambria Math" panose="02040503050406030204" pitchFamily="18" charset="0"/>
                      </a:rPr>
                      <m:t>/</m:t>
                    </m:r>
                    <m:r>
                      <a:rPr lang="en-US" b="0" i="1" smtClean="0">
                        <a:solidFill>
                          <a:schemeClr val="tx2"/>
                        </a:solidFill>
                        <a:latin typeface="Cambria Math" panose="02040503050406030204" pitchFamily="18" charset="0"/>
                      </a:rPr>
                      <m:t>𝑛</m:t>
                    </m:r>
                  </m:oMath>
                </a14:m>
                <a:r>
                  <a:rPr lang="el-GR" dirty="0">
                    <a:solidFill>
                      <a:schemeClr val="tx2"/>
                    </a:solidFill>
                    <a:latin typeface="Garamond" panose="02020404030301010803" pitchFamily="18" charset="0"/>
                  </a:rPr>
                  <a:t> αντιπροσωπεύει το ποσοστό των σημείων που ανήκουν στη συστάδα </a:t>
                </a:r>
                <a14:m>
                  <m:oMath xmlns:m="http://schemas.openxmlformats.org/officeDocument/2006/math">
                    <m:sSub>
                      <m:sSubPr>
                        <m:ctrlPr>
                          <a:rPr lang="el-GR"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𝐶</m:t>
                        </m:r>
                      </m:e>
                      <m:sub>
                        <m:r>
                          <a:rPr lang="en-US" i="1">
                            <a:solidFill>
                              <a:schemeClr val="tx2"/>
                            </a:solidFill>
                            <a:latin typeface="Cambria Math" panose="02040503050406030204" pitchFamily="18" charset="0"/>
                          </a:rPr>
                          <m:t>𝑖</m:t>
                        </m:r>
                      </m:sub>
                    </m:sSub>
                  </m:oMath>
                </a14:m>
                <a:r>
                  <a:rPr lang="el-GR" dirty="0">
                    <a:solidFill>
                      <a:schemeClr val="tx2"/>
                    </a:solidFill>
                    <a:latin typeface="Garamond" panose="02020404030301010803" pitchFamily="18" charset="0"/>
                  </a:rPr>
                  <a:t>.</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mc:Choice>
        <mc:Fallback xmlns="">
          <p:sp>
            <p:nvSpPr>
              <p:cNvPr id="3" name="TextBox 2">
                <a:extLst>
                  <a:ext uri="{FF2B5EF4-FFF2-40B4-BE49-F238E27FC236}">
                    <a16:creationId xmlns:a16="http://schemas.microsoft.com/office/drawing/2014/main" id="{E4708E3A-6E66-4410-92B1-FA16A2C1ED56}"/>
                  </a:ext>
                </a:extLst>
              </p:cNvPr>
              <p:cNvSpPr txBox="1">
                <a:spLocks noRot="1" noChangeAspect="1" noMove="1" noResize="1" noEditPoints="1" noAdjustHandles="1" noChangeArrowheads="1" noChangeShapeType="1" noTextEdit="1"/>
              </p:cNvSpPr>
              <p:nvPr/>
            </p:nvSpPr>
            <p:spPr>
              <a:xfrm>
                <a:off x="1125860" y="1176631"/>
                <a:ext cx="9649072" cy="5078313"/>
              </a:xfrm>
              <a:prstGeom prst="rect">
                <a:avLst/>
              </a:prstGeom>
              <a:blipFill>
                <a:blip r:embed="rId3"/>
                <a:stretch>
                  <a:fillRect l="-442" t="-480" r="-505"/>
                </a:stretch>
              </a:blipFill>
            </p:spPr>
            <p:txBody>
              <a:bodyPr/>
              <a:lstStyle/>
              <a:p>
                <a:r>
                  <a:rPr lang="el-GR">
                    <a:noFill/>
                  </a:rPr>
                  <a:t> </a:t>
                </a:r>
              </a:p>
            </p:txBody>
          </p:sp>
        </mc:Fallback>
      </mc:AlternateContent>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125860" y="375629"/>
            <a:ext cx="9577064" cy="646331"/>
          </a:xfrm>
          <a:prstGeom prst="rect">
            <a:avLst/>
          </a:prstGeom>
          <a:noFill/>
        </p:spPr>
        <p:txBody>
          <a:bodyPr wrap="square" rtlCol="0" anchor="ctr">
            <a:spAutoFit/>
          </a:bodyPr>
          <a:lstStyle/>
          <a:p>
            <a:r>
              <a:rPr lang="el-GR" sz="3600" dirty="0">
                <a:effectLst>
                  <a:outerShdw blurRad="38100" dist="38100" dir="2700000" algn="tl">
                    <a:srgbClr val="000000">
                      <a:alpha val="43137"/>
                    </a:srgbClr>
                  </a:outerShdw>
                </a:effectLst>
                <a:latin typeface="Garamond" panose="02020404030301010803" pitchFamily="18" charset="0"/>
              </a:rPr>
              <a:t>Μέτρα που βασίζονται στο ταίριασμα: Καθαρότητα</a:t>
            </a:r>
          </a:p>
        </p:txBody>
      </p:sp>
      <p:graphicFrame>
        <p:nvGraphicFramePr>
          <p:cNvPr id="8" name="Αντικείμενο 3"/>
          <p:cNvGraphicFramePr>
            <a:graphicFrameLocks noChangeAspect="1"/>
          </p:cNvGraphicFramePr>
          <p:nvPr/>
        </p:nvGraphicFramePr>
        <p:xfrm>
          <a:off x="4438228" y="1727522"/>
          <a:ext cx="2463120" cy="812160"/>
        </p:xfrm>
        <a:graphic>
          <a:graphicData uri="http://schemas.openxmlformats.org/presentationml/2006/ole">
            <mc:AlternateContent xmlns:mc="http://schemas.openxmlformats.org/markup-compatibility/2006">
              <mc:Choice xmlns:v="urn:schemas-microsoft-com:vml" Requires="v">
                <p:oleObj name="Equation" r:id="rId4" imgW="1231560" imgH="406080" progId="Equation.DSMT4">
                  <p:embed/>
                </p:oleObj>
              </mc:Choice>
              <mc:Fallback>
                <p:oleObj name="Equation" r:id="rId4" imgW="1231560" imgH="406080" progId="Equation.DSMT4">
                  <p:embed/>
                  <p:pic>
                    <p:nvPicPr>
                      <p:cNvPr id="8" name="Αντικείμενο 3"/>
                      <p:cNvPicPr>
                        <a:picLocks noChangeAspect="1" noChangeArrowheads="1"/>
                      </p:cNvPicPr>
                      <p:nvPr/>
                    </p:nvPicPr>
                    <p:blipFill>
                      <a:blip r:embed="rId5"/>
                      <a:srcRect/>
                      <a:stretch>
                        <a:fillRect/>
                      </a:stretch>
                    </p:blipFill>
                    <p:spPr bwMode="auto">
                      <a:xfrm>
                        <a:off x="4438228" y="1727522"/>
                        <a:ext cx="2463120" cy="812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Αντικείμενο 10"/>
          <p:cNvGraphicFramePr>
            <a:graphicFrameLocks noChangeAspect="1"/>
          </p:cNvGraphicFramePr>
          <p:nvPr/>
        </p:nvGraphicFramePr>
        <p:xfrm>
          <a:off x="3646140" y="3459500"/>
          <a:ext cx="4266720" cy="812160"/>
        </p:xfrm>
        <a:graphic>
          <a:graphicData uri="http://schemas.openxmlformats.org/presentationml/2006/ole">
            <mc:AlternateContent xmlns:mc="http://schemas.openxmlformats.org/markup-compatibility/2006">
              <mc:Choice xmlns:v="urn:schemas-microsoft-com:vml" Requires="v">
                <p:oleObj name="Equation" r:id="rId6" imgW="2133360" imgH="406080" progId="Equation.DSMT4">
                  <p:embed/>
                </p:oleObj>
              </mc:Choice>
              <mc:Fallback>
                <p:oleObj name="Equation" r:id="rId6" imgW="2133360" imgH="406080" progId="Equation.DSMT4">
                  <p:embed/>
                  <p:pic>
                    <p:nvPicPr>
                      <p:cNvPr id="9" name="Αντικείμενο 10"/>
                      <p:cNvPicPr>
                        <a:picLocks noChangeAspect="1" noChangeArrowheads="1"/>
                      </p:cNvPicPr>
                      <p:nvPr/>
                    </p:nvPicPr>
                    <p:blipFill>
                      <a:blip r:embed="rId7"/>
                      <a:srcRect/>
                      <a:stretch>
                        <a:fillRect/>
                      </a:stretch>
                    </p:blipFill>
                    <p:spPr bwMode="auto">
                      <a:xfrm>
                        <a:off x="3646140" y="3459500"/>
                        <a:ext cx="4266720" cy="812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9074961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4708E3A-6E66-4410-92B1-FA16A2C1ED56}"/>
                  </a:ext>
                </a:extLst>
              </p:cNvPr>
              <p:cNvSpPr txBox="1"/>
              <p:nvPr/>
            </p:nvSpPr>
            <p:spPr>
              <a:xfrm>
                <a:off x="1125860" y="1176631"/>
                <a:ext cx="9649072" cy="5696688"/>
              </a:xfrm>
              <a:prstGeom prst="rect">
                <a:avLst/>
              </a:prstGeom>
              <a:noFill/>
            </p:spPr>
            <p:txBody>
              <a:bodyPr wrap="square" rtlCol="0">
                <a:spAutoFit/>
              </a:bodyPr>
              <a:lstStyle/>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Το μέτρο του μέγιστου ταιριάσματος επιλέγει εκείνη την αντιστοίχιση μεταξύ συστάδων και διαμερίσεων για την οποία μεγιστοποιείται το άθροισμα του πλήθους των κοινών σημείων (</a:t>
                </a:r>
                <a14:m>
                  <m:oMath xmlns:m="http://schemas.openxmlformats.org/officeDocument/2006/math">
                    <m:sSub>
                      <m:sSubPr>
                        <m:ctrlPr>
                          <a:rPr lang="el-GR"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𝑛</m:t>
                        </m:r>
                      </m:e>
                      <m:sub>
                        <m:r>
                          <a:rPr lang="en-US" b="0" i="1" smtClean="0">
                            <a:solidFill>
                              <a:schemeClr val="tx2"/>
                            </a:solidFill>
                            <a:latin typeface="Cambria Math" panose="02040503050406030204" pitchFamily="18" charset="0"/>
                          </a:rPr>
                          <m:t>𝑖𝑗</m:t>
                        </m:r>
                      </m:sub>
                    </m:sSub>
                  </m:oMath>
                </a14:m>
                <a:r>
                  <a:rPr lang="el-GR" dirty="0">
                    <a:solidFill>
                      <a:schemeClr val="tx2"/>
                    </a:solidFill>
                    <a:latin typeface="Garamond" panose="02020404030301010803" pitchFamily="18" charset="0"/>
                  </a:rPr>
                  <a:t>), με την προϋπόθεση ότι μόνο μία συστάδα μπορεί να ταιριάζει με μια καθορισμένη διαμέριση.  </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Έστω ότι G είναι ένα διχοτομήσιμο γράφημα για το σύνολο κορυφών </a:t>
                </a:r>
                <a14:m>
                  <m:oMath xmlns:m="http://schemas.openxmlformats.org/officeDocument/2006/math">
                    <m:r>
                      <a:rPr lang="en-US" b="0" i="1" smtClean="0">
                        <a:solidFill>
                          <a:schemeClr val="tx2"/>
                        </a:solidFill>
                        <a:latin typeface="Cambria Math" panose="02040503050406030204" pitchFamily="18" charset="0"/>
                      </a:rPr>
                      <m:t>𝑉</m:t>
                    </m:r>
                    <m:r>
                      <a:rPr lang="en-US" b="0" i="1" smtClean="0">
                        <a:solidFill>
                          <a:schemeClr val="tx2"/>
                        </a:solidFill>
                        <a:latin typeface="Cambria Math" panose="02040503050406030204" pitchFamily="18" charset="0"/>
                      </a:rPr>
                      <m:t>=</m:t>
                    </m:r>
                    <m:r>
                      <a:rPr lang="en-US" b="0" i="1" smtClean="0">
                        <a:solidFill>
                          <a:schemeClr val="tx2"/>
                        </a:solidFill>
                        <a:latin typeface="Cambria Math" panose="02040503050406030204" pitchFamily="18" charset="0"/>
                      </a:rPr>
                      <m:t>𝐶</m:t>
                    </m:r>
                    <m:r>
                      <a:rPr lang="en-US" b="0" i="1" smtClean="0">
                        <a:solidFill>
                          <a:schemeClr val="tx2"/>
                        </a:solidFill>
                        <a:latin typeface="Cambria Math" panose="02040503050406030204" pitchFamily="18" charset="0"/>
                        <a:ea typeface="Cambria Math" panose="02040503050406030204" pitchFamily="18" charset="0"/>
                      </a:rPr>
                      <m:t>∪</m:t>
                    </m:r>
                    <m:r>
                      <a:rPr lang="en-US" b="0" i="1" smtClean="0">
                        <a:solidFill>
                          <a:schemeClr val="tx2"/>
                        </a:solidFill>
                        <a:latin typeface="Cambria Math" panose="02040503050406030204" pitchFamily="18" charset="0"/>
                        <a:ea typeface="Cambria Math" panose="02040503050406030204" pitchFamily="18" charset="0"/>
                      </a:rPr>
                      <m:t>𝑇</m:t>
                    </m:r>
                  </m:oMath>
                </a14:m>
                <a:r>
                  <a:rPr lang="el-GR" dirty="0">
                    <a:solidFill>
                      <a:schemeClr val="tx2"/>
                    </a:solidFill>
                    <a:latin typeface="Garamond" panose="02020404030301010803" pitchFamily="18" charset="0"/>
                  </a:rPr>
                  <a:t>, και έστω ότι το σύνολο ακμών είναι </a:t>
                </a:r>
                <a14:m>
                  <m:oMath xmlns:m="http://schemas.openxmlformats.org/officeDocument/2006/math">
                    <m:r>
                      <m:rPr>
                        <m:sty m:val="p"/>
                      </m:rPr>
                      <a:rPr lang="en-US" b="0" i="0" smtClean="0">
                        <a:solidFill>
                          <a:schemeClr val="tx2"/>
                        </a:solidFill>
                        <a:latin typeface="Cambria Math" panose="02040503050406030204" pitchFamily="18" charset="0"/>
                      </a:rPr>
                      <m:t>E</m:t>
                    </m:r>
                    <m:r>
                      <a:rPr lang="en-US" b="0" i="0" smtClean="0">
                        <a:solidFill>
                          <a:schemeClr val="tx2"/>
                        </a:solidFill>
                        <a:latin typeface="Cambria Math" panose="02040503050406030204" pitchFamily="18" charset="0"/>
                      </a:rPr>
                      <m:t>={</m:t>
                    </m:r>
                    <m:d>
                      <m:dPr>
                        <m:ctrlPr>
                          <a:rPr lang="en-US" b="0" i="1" smtClean="0">
                            <a:solidFill>
                              <a:schemeClr val="tx2"/>
                            </a:solidFill>
                            <a:latin typeface="Cambria Math" panose="02040503050406030204" pitchFamily="18" charset="0"/>
                          </a:rPr>
                        </m:ctrlPr>
                      </m:dPr>
                      <m:e>
                        <m:sSub>
                          <m:sSubPr>
                            <m:ctrlPr>
                              <a:rPr lang="el-GR" i="1">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𝐶</m:t>
                            </m:r>
                          </m:e>
                          <m:sub>
                            <m:r>
                              <a:rPr lang="en-US" i="1">
                                <a:solidFill>
                                  <a:schemeClr val="tx2"/>
                                </a:solidFill>
                                <a:latin typeface="Cambria Math" panose="02040503050406030204" pitchFamily="18" charset="0"/>
                              </a:rPr>
                              <m:t>𝑖</m:t>
                            </m:r>
                          </m:sub>
                        </m:sSub>
                        <m:sSub>
                          <m:sSubPr>
                            <m:ctrlPr>
                              <a:rPr lang="el-GR" i="1">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m:t>
                            </m:r>
                            <m:r>
                              <a:rPr lang="en-US" b="0" i="1" smtClean="0">
                                <a:solidFill>
                                  <a:schemeClr val="tx2"/>
                                </a:solidFill>
                                <a:latin typeface="Cambria Math" panose="02040503050406030204" pitchFamily="18" charset="0"/>
                              </a:rPr>
                              <m:t>𝑇</m:t>
                            </m:r>
                          </m:e>
                          <m:sub>
                            <m:r>
                              <a:rPr lang="en-US" i="1">
                                <a:solidFill>
                                  <a:schemeClr val="tx2"/>
                                </a:solidFill>
                                <a:latin typeface="Cambria Math" panose="02040503050406030204" pitchFamily="18" charset="0"/>
                              </a:rPr>
                              <m:t>𝑗</m:t>
                            </m:r>
                          </m:sub>
                        </m:sSub>
                      </m:e>
                    </m:d>
                    <m:r>
                      <a:rPr lang="en-US" b="0" i="1" smtClean="0">
                        <a:solidFill>
                          <a:schemeClr val="tx2"/>
                        </a:solidFill>
                        <a:latin typeface="Cambria Math" panose="02040503050406030204" pitchFamily="18" charset="0"/>
                      </a:rPr>
                      <m:t>}</m:t>
                    </m:r>
                  </m:oMath>
                </a14:m>
                <a:r>
                  <a:rPr lang="el-GR" dirty="0">
                    <a:solidFill>
                      <a:schemeClr val="tx2"/>
                    </a:solidFill>
                    <a:latin typeface="Garamond" panose="02020404030301010803" pitchFamily="18" charset="0"/>
                  </a:rPr>
                  <a:t> με βάρη</a:t>
                </a:r>
                <a:r>
                  <a:rPr lang="en-US" dirty="0">
                    <a:solidFill>
                      <a:schemeClr val="tx2"/>
                    </a:solidFill>
                    <a:latin typeface="Garamond" panose="02020404030301010803" pitchFamily="18" charset="0"/>
                  </a:rPr>
                  <a:t> </a:t>
                </a:r>
                <a14:m>
                  <m:oMath xmlns:m="http://schemas.openxmlformats.org/officeDocument/2006/math">
                    <m:r>
                      <m:rPr>
                        <m:sty m:val="p"/>
                      </m:rPr>
                      <a:rPr lang="en-US">
                        <a:solidFill>
                          <a:schemeClr val="tx2"/>
                        </a:solidFill>
                        <a:latin typeface="Cambria Math" panose="02040503050406030204" pitchFamily="18" charset="0"/>
                      </a:rPr>
                      <m:t>w</m:t>
                    </m:r>
                    <m:d>
                      <m:dPr>
                        <m:ctrlPr>
                          <a:rPr lang="en-US" b="0" i="1" smtClean="0">
                            <a:solidFill>
                              <a:schemeClr val="tx2"/>
                            </a:solidFill>
                            <a:latin typeface="Cambria Math" panose="02040503050406030204" pitchFamily="18" charset="0"/>
                          </a:rPr>
                        </m:ctrlPr>
                      </m:dPr>
                      <m:e>
                        <m:sSub>
                          <m:sSubPr>
                            <m:ctrlPr>
                              <a:rPr lang="el-GR"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𝐶</m:t>
                            </m:r>
                          </m:e>
                          <m:sub>
                            <m:r>
                              <a:rPr lang="en-US" i="1">
                                <a:solidFill>
                                  <a:schemeClr val="tx2"/>
                                </a:solidFill>
                                <a:latin typeface="Cambria Math" panose="02040503050406030204" pitchFamily="18" charset="0"/>
                              </a:rPr>
                              <m:t>𝑖</m:t>
                            </m:r>
                          </m:sub>
                        </m:sSub>
                        <m:sSub>
                          <m:sSubPr>
                            <m:ctrlPr>
                              <a:rPr lang="el-GR"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m:t>
                            </m:r>
                            <m:r>
                              <a:rPr lang="en-US" i="1">
                                <a:solidFill>
                                  <a:schemeClr val="tx2"/>
                                </a:solidFill>
                                <a:latin typeface="Cambria Math" panose="02040503050406030204" pitchFamily="18" charset="0"/>
                              </a:rPr>
                              <m:t>𝑇</m:t>
                            </m:r>
                          </m:e>
                          <m:sub>
                            <m:r>
                              <a:rPr lang="en-US" i="1">
                                <a:solidFill>
                                  <a:schemeClr val="tx2"/>
                                </a:solidFill>
                                <a:latin typeface="Cambria Math" panose="02040503050406030204" pitchFamily="18" charset="0"/>
                              </a:rPr>
                              <m:t>𝑗</m:t>
                            </m:r>
                          </m:sub>
                        </m:sSub>
                      </m:e>
                    </m:d>
                    <m:r>
                      <a:rPr lang="en-US" b="0" i="1" smtClean="0">
                        <a:solidFill>
                          <a:schemeClr val="tx2"/>
                        </a:solidFill>
                        <a:latin typeface="Cambria Math" panose="02040503050406030204" pitchFamily="18" charset="0"/>
                      </a:rPr>
                      <m:t>=</m:t>
                    </m:r>
                    <m:sSub>
                      <m:sSubPr>
                        <m:ctrlPr>
                          <a:rPr lang="el-GR"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𝑛</m:t>
                        </m:r>
                      </m:e>
                      <m:sub>
                        <m:r>
                          <a:rPr lang="en-US" i="1">
                            <a:solidFill>
                              <a:schemeClr val="tx2"/>
                            </a:solidFill>
                            <a:latin typeface="Cambria Math" panose="02040503050406030204" pitchFamily="18" charset="0"/>
                          </a:rPr>
                          <m:t>𝑖𝑗</m:t>
                        </m:r>
                      </m:sub>
                    </m:sSub>
                  </m:oMath>
                </a14:m>
                <a:r>
                  <a:rPr lang="el-GR" dirty="0">
                    <a:solidFill>
                      <a:schemeClr val="tx2"/>
                    </a:solidFill>
                    <a:latin typeface="Garamond" panose="02020404030301010803" pitchFamily="18" charset="0"/>
                  </a:rPr>
                  <a:t>. </a:t>
                </a: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Ένα ταίριασμα M στο γράφημα G είναι υποσύνολο του E, τέτοιο ώστε οι ακμές του M να είναι μη γειτονικές ανά ζεύγη, δηλαδή να μην έχουν κοινή κορυφή.</a:t>
                </a: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Το ταίριασμα μέγιστου βάρους στο γράφημα G ορίζεται ως εξής:</a:t>
                </a: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όπου το βάρος ενός ταιριάσματος M είναι απλώς το άθροισμα των βαρών όλων των ακμών του M, και δίνεται από τη σχέση </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mc:Choice>
        <mc:Fallback xmlns="">
          <p:sp>
            <p:nvSpPr>
              <p:cNvPr id="3" name="TextBox 2">
                <a:extLst>
                  <a:ext uri="{FF2B5EF4-FFF2-40B4-BE49-F238E27FC236}">
                    <a16:creationId xmlns:a16="http://schemas.microsoft.com/office/drawing/2014/main" id="{E4708E3A-6E66-4410-92B1-FA16A2C1ED56}"/>
                  </a:ext>
                </a:extLst>
              </p:cNvPr>
              <p:cNvSpPr txBox="1">
                <a:spLocks noRot="1" noChangeAspect="1" noMove="1" noResize="1" noEditPoints="1" noAdjustHandles="1" noChangeArrowheads="1" noChangeShapeType="1" noTextEdit="1"/>
              </p:cNvSpPr>
              <p:nvPr/>
            </p:nvSpPr>
            <p:spPr>
              <a:xfrm>
                <a:off x="1125860" y="1176631"/>
                <a:ext cx="9649072" cy="5696688"/>
              </a:xfrm>
              <a:prstGeom prst="rect">
                <a:avLst/>
              </a:prstGeom>
              <a:blipFill>
                <a:blip r:embed="rId3"/>
                <a:stretch>
                  <a:fillRect l="-442" t="-535" r="-505"/>
                </a:stretch>
              </a:blipFill>
            </p:spPr>
            <p:txBody>
              <a:bodyPr/>
              <a:lstStyle/>
              <a:p>
                <a:r>
                  <a:rPr lang="el-GR">
                    <a:noFill/>
                  </a:rPr>
                  <a:t> </a:t>
                </a:r>
              </a:p>
            </p:txBody>
          </p:sp>
        </mc:Fallback>
      </mc:AlternateContent>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125860" y="406407"/>
            <a:ext cx="9577064" cy="584775"/>
          </a:xfrm>
          <a:prstGeom prst="rect">
            <a:avLst/>
          </a:prstGeom>
          <a:noFill/>
        </p:spPr>
        <p:txBody>
          <a:bodyPr wrap="square" rtlCol="0" anchor="ctr">
            <a:spAutoFit/>
          </a:bodyPr>
          <a:lstStyle/>
          <a:p>
            <a:r>
              <a:rPr lang="el-GR" sz="3200" dirty="0">
                <a:effectLst>
                  <a:outerShdw blurRad="38100" dist="38100" dir="2700000" algn="tl">
                    <a:srgbClr val="000000">
                      <a:alpha val="43137"/>
                    </a:srgbClr>
                  </a:outerShdw>
                </a:effectLst>
                <a:latin typeface="Garamond" panose="02020404030301010803" pitchFamily="18" charset="0"/>
              </a:rPr>
              <a:t>Μέτρα που βασίζονται στο ταίριασμα: Μέγιστο ταίριασμα</a:t>
            </a:r>
          </a:p>
        </p:txBody>
      </p:sp>
      <p:graphicFrame>
        <p:nvGraphicFramePr>
          <p:cNvPr id="8" name="Αντικείμενο 3"/>
          <p:cNvGraphicFramePr>
            <a:graphicFrameLocks noChangeAspect="1"/>
          </p:cNvGraphicFramePr>
          <p:nvPr/>
        </p:nvGraphicFramePr>
        <p:xfrm>
          <a:off x="4614515" y="4481075"/>
          <a:ext cx="2671762" cy="730250"/>
        </p:xfrm>
        <a:graphic>
          <a:graphicData uri="http://schemas.openxmlformats.org/presentationml/2006/ole">
            <mc:AlternateContent xmlns:mc="http://schemas.openxmlformats.org/markup-compatibility/2006">
              <mc:Choice xmlns:v="urn:schemas-microsoft-com:vml" Requires="v">
                <p:oleObj name="Equation" r:id="rId4" imgW="1485720" imgH="406080" progId="Equation.DSMT4">
                  <p:embed/>
                </p:oleObj>
              </mc:Choice>
              <mc:Fallback>
                <p:oleObj name="Equation" r:id="rId4" imgW="1485720" imgH="406080" progId="Equation.DSMT4">
                  <p:embed/>
                  <p:pic>
                    <p:nvPicPr>
                      <p:cNvPr id="8" name="Αντικείμενο 3"/>
                      <p:cNvPicPr>
                        <a:picLocks noChangeAspect="1" noChangeArrowheads="1"/>
                      </p:cNvPicPr>
                      <p:nvPr/>
                    </p:nvPicPr>
                    <p:blipFill>
                      <a:blip r:embed="rId5"/>
                      <a:srcRect/>
                      <a:stretch>
                        <a:fillRect/>
                      </a:stretch>
                    </p:blipFill>
                    <p:spPr bwMode="auto">
                      <a:xfrm>
                        <a:off x="4614515" y="4481075"/>
                        <a:ext cx="2671762"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Αντικείμενο 6"/>
          <p:cNvGraphicFramePr>
            <a:graphicFrameLocks noChangeAspect="1"/>
          </p:cNvGraphicFramePr>
          <p:nvPr/>
        </p:nvGraphicFramePr>
        <p:xfrm>
          <a:off x="4647552" y="5877272"/>
          <a:ext cx="1681163" cy="573088"/>
        </p:xfrm>
        <a:graphic>
          <a:graphicData uri="http://schemas.openxmlformats.org/presentationml/2006/ole">
            <mc:AlternateContent xmlns:mc="http://schemas.openxmlformats.org/markup-compatibility/2006">
              <mc:Choice xmlns:v="urn:schemas-microsoft-com:vml" Requires="v">
                <p:oleObj name="Equation" r:id="rId6" imgW="939600" imgH="317160" progId="Equation.DSMT4">
                  <p:embed/>
                </p:oleObj>
              </mc:Choice>
              <mc:Fallback>
                <p:oleObj name="Equation" r:id="rId6" imgW="939600" imgH="317160" progId="Equation.DSMT4">
                  <p:embed/>
                  <p:pic>
                    <p:nvPicPr>
                      <p:cNvPr id="9" name="Αντικείμενο 6"/>
                      <p:cNvPicPr>
                        <a:picLocks noChangeAspect="1" noChangeArrowheads="1"/>
                      </p:cNvPicPr>
                      <p:nvPr/>
                    </p:nvPicPr>
                    <p:blipFill>
                      <a:blip r:embed="rId7"/>
                      <a:srcRect/>
                      <a:stretch>
                        <a:fillRect/>
                      </a:stretch>
                    </p:blipFill>
                    <p:spPr bwMode="auto">
                      <a:xfrm>
                        <a:off x="4647552" y="5877272"/>
                        <a:ext cx="1681163"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430771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4708E3A-6E66-4410-92B1-FA16A2C1ED56}"/>
                  </a:ext>
                </a:extLst>
              </p:cNvPr>
              <p:cNvSpPr txBox="1"/>
              <p:nvPr/>
            </p:nvSpPr>
            <p:spPr>
              <a:xfrm>
                <a:off x="1125860" y="1176631"/>
                <a:ext cx="9649072" cy="5078313"/>
              </a:xfrm>
              <a:prstGeom prst="rect">
                <a:avLst/>
              </a:prstGeom>
              <a:noFill/>
            </p:spPr>
            <p:txBody>
              <a:bodyPr wrap="square" rtlCol="0">
                <a:spAutoFit/>
              </a:bodyPr>
              <a:lstStyle/>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Για μια συστάδα </a:t>
                </a:r>
                <a14:m>
                  <m:oMath xmlns:m="http://schemas.openxmlformats.org/officeDocument/2006/math">
                    <m:sSub>
                      <m:sSubPr>
                        <m:ctrlPr>
                          <a:rPr lang="el-GR"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𝐶</m:t>
                        </m:r>
                      </m:e>
                      <m:sub>
                        <m:r>
                          <a:rPr lang="en-US" b="0" i="1" smtClean="0">
                            <a:solidFill>
                              <a:schemeClr val="tx2"/>
                            </a:solidFill>
                            <a:latin typeface="Cambria Math" panose="02040503050406030204" pitchFamily="18" charset="0"/>
                          </a:rPr>
                          <m:t>𝑖</m:t>
                        </m:r>
                      </m:sub>
                    </m:sSub>
                  </m:oMath>
                </a14:m>
                <a:r>
                  <a:rPr lang="el-GR" dirty="0">
                    <a:solidFill>
                      <a:schemeClr val="tx2"/>
                    </a:solidFill>
                    <a:latin typeface="Garamond" panose="02020404030301010803" pitchFamily="18" charset="0"/>
                  </a:rPr>
                  <a:t>, έστω ότι συμβολίζουμε με </a:t>
                </a:r>
                <a14:m>
                  <m:oMath xmlns:m="http://schemas.openxmlformats.org/officeDocument/2006/math">
                    <m:sSub>
                      <m:sSubPr>
                        <m:ctrlPr>
                          <a:rPr lang="el-GR" i="1">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𝑗</m:t>
                        </m:r>
                      </m:e>
                      <m:sub>
                        <m:r>
                          <a:rPr lang="en-US" i="1">
                            <a:solidFill>
                              <a:schemeClr val="tx2"/>
                            </a:solidFill>
                            <a:latin typeface="Cambria Math" panose="02040503050406030204" pitchFamily="18" charset="0"/>
                          </a:rPr>
                          <m:t>𝑖</m:t>
                        </m:r>
                      </m:sub>
                    </m:sSub>
                  </m:oMath>
                </a14:m>
                <a:r>
                  <a:rPr lang="el-GR" dirty="0">
                    <a:solidFill>
                      <a:schemeClr val="tx2"/>
                    </a:solidFill>
                    <a:latin typeface="Garamond" panose="02020404030301010803" pitchFamily="18" charset="0"/>
                  </a:rPr>
                  <a:t> τη διαμέριση που περιέχει το μέγιστο πλήθος σημείων από τη </a:t>
                </a:r>
                <a14:m>
                  <m:oMath xmlns:m="http://schemas.openxmlformats.org/officeDocument/2006/math">
                    <m:sSub>
                      <m:sSubPr>
                        <m:ctrlPr>
                          <a:rPr lang="el-GR"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𝐶</m:t>
                        </m:r>
                      </m:e>
                      <m:sub>
                        <m:r>
                          <a:rPr lang="en-US" i="1">
                            <a:solidFill>
                              <a:schemeClr val="tx2"/>
                            </a:solidFill>
                            <a:latin typeface="Cambria Math" panose="02040503050406030204" pitchFamily="18" charset="0"/>
                          </a:rPr>
                          <m:t>𝑖</m:t>
                        </m:r>
                      </m:sub>
                    </m:sSub>
                  </m:oMath>
                </a14:m>
                <a:r>
                  <a:rPr lang="el-GR" dirty="0">
                    <a:solidFill>
                      <a:schemeClr val="tx2"/>
                    </a:solidFill>
                    <a:latin typeface="Garamond" panose="02020404030301010803" pitchFamily="18" charset="0"/>
                  </a:rPr>
                  <a:t>, δηλαδή     </a:t>
                </a: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Η ακρίβεια μιας συστάδας </a:t>
                </a:r>
                <a14:m>
                  <m:oMath xmlns:m="http://schemas.openxmlformats.org/officeDocument/2006/math">
                    <m:sSub>
                      <m:sSubPr>
                        <m:ctrlPr>
                          <a:rPr lang="el-GR"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𝐶</m:t>
                        </m:r>
                      </m:e>
                      <m:sub>
                        <m:r>
                          <a:rPr lang="en-US" i="1">
                            <a:solidFill>
                              <a:schemeClr val="tx2"/>
                            </a:solidFill>
                            <a:latin typeface="Cambria Math" panose="02040503050406030204" pitchFamily="18" charset="0"/>
                          </a:rPr>
                          <m:t>𝑖</m:t>
                        </m:r>
                      </m:sub>
                    </m:sSub>
                  </m:oMath>
                </a14:m>
                <a:r>
                  <a:rPr lang="el-GR" dirty="0">
                    <a:solidFill>
                      <a:schemeClr val="tx2"/>
                    </a:solidFill>
                    <a:latin typeface="Garamond" panose="02020404030301010803" pitchFamily="18" charset="0"/>
                  </a:rPr>
                  <a:t> είναι ίδια με την καθαρότητά της: </a:t>
                </a: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Η ανάκληση της συστάδας Ci ορίζεται ως</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latin typeface="Garamond" panose="02020404030301010803" pitchFamily="18" charset="0"/>
                  </a:rPr>
                  <a:t>όπου m</a:t>
                </a:r>
                <a:r>
                  <a:rPr lang="el-GR" baseline="-25000" dirty="0">
                    <a:latin typeface="Garamond" panose="02020404030301010803" pitchFamily="18" charset="0"/>
                  </a:rPr>
                  <a:t>ji</a:t>
                </a:r>
                <a:r>
                  <a:rPr lang="el-GR" dirty="0">
                    <a:latin typeface="Garamond" panose="02020404030301010803" pitchFamily="18" charset="0"/>
                  </a:rPr>
                  <a:t> = |T</a:t>
                </a:r>
                <a:r>
                  <a:rPr lang="el-GR" baseline="-25000" dirty="0">
                    <a:latin typeface="Garamond" panose="02020404030301010803" pitchFamily="18" charset="0"/>
                  </a:rPr>
                  <a:t>ji</a:t>
                </a:r>
                <a:r>
                  <a:rPr lang="el-GR" dirty="0">
                    <a:latin typeface="Garamond" panose="02020404030301010803" pitchFamily="18" charset="0"/>
                  </a:rPr>
                  <a:t>|.</a:t>
                </a:r>
                <a:endParaRPr lang="en-US" dirty="0">
                  <a:latin typeface="Garamond" panose="02020404030301010803" pitchFamily="18" charset="0"/>
                </a:endParaRPr>
              </a:p>
              <a:p>
                <a:pPr marL="342900" indent="-342900" algn="just">
                  <a:buFont typeface="Garamond" panose="02020404030301010803" pitchFamily="18" charset="0"/>
                  <a:buChar char="–"/>
                </a:pPr>
                <a:endParaRPr lang="el-GR" dirty="0">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mc:Choice>
        <mc:Fallback xmlns="">
          <p:sp>
            <p:nvSpPr>
              <p:cNvPr id="3" name="TextBox 2">
                <a:extLst>
                  <a:ext uri="{FF2B5EF4-FFF2-40B4-BE49-F238E27FC236}">
                    <a16:creationId xmlns:a16="http://schemas.microsoft.com/office/drawing/2014/main" id="{E4708E3A-6E66-4410-92B1-FA16A2C1ED56}"/>
                  </a:ext>
                </a:extLst>
              </p:cNvPr>
              <p:cNvSpPr txBox="1">
                <a:spLocks noRot="1" noChangeAspect="1" noMove="1" noResize="1" noEditPoints="1" noAdjustHandles="1" noChangeArrowheads="1" noChangeShapeType="1" noTextEdit="1"/>
              </p:cNvSpPr>
              <p:nvPr/>
            </p:nvSpPr>
            <p:spPr>
              <a:xfrm>
                <a:off x="1125860" y="1176631"/>
                <a:ext cx="9649072" cy="5078313"/>
              </a:xfrm>
              <a:prstGeom prst="rect">
                <a:avLst/>
              </a:prstGeom>
              <a:blipFill>
                <a:blip r:embed="rId3"/>
                <a:stretch>
                  <a:fillRect l="-442" t="-480" r="-505"/>
                </a:stretch>
              </a:blipFill>
            </p:spPr>
            <p:txBody>
              <a:bodyPr/>
              <a:lstStyle/>
              <a:p>
                <a:r>
                  <a:rPr lang="el-GR">
                    <a:noFill/>
                  </a:rPr>
                  <a:t> </a:t>
                </a:r>
              </a:p>
            </p:txBody>
          </p:sp>
        </mc:Fallback>
      </mc:AlternateContent>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125860" y="375629"/>
            <a:ext cx="9577064" cy="646331"/>
          </a:xfrm>
          <a:prstGeom prst="rect">
            <a:avLst/>
          </a:prstGeom>
          <a:noFill/>
        </p:spPr>
        <p:txBody>
          <a:bodyPr wrap="square" rtlCol="0" anchor="ctr">
            <a:spAutoFit/>
          </a:bodyPr>
          <a:lstStyle/>
          <a:p>
            <a:r>
              <a:rPr lang="el-GR" sz="3600" dirty="0">
                <a:effectLst>
                  <a:outerShdw blurRad="38100" dist="38100" dir="2700000" algn="tl">
                    <a:srgbClr val="000000">
                      <a:alpha val="43137"/>
                    </a:srgbClr>
                  </a:outerShdw>
                </a:effectLst>
                <a:latin typeface="Garamond" panose="02020404030301010803" pitchFamily="18" charset="0"/>
              </a:rPr>
              <a:t>Μέτρα που βασίζονται στο ταίριασμα: F-μέτρο</a:t>
            </a:r>
          </a:p>
        </p:txBody>
      </p:sp>
      <p:graphicFrame>
        <p:nvGraphicFramePr>
          <p:cNvPr id="8" name="Αντικείμενο 5"/>
          <p:cNvGraphicFramePr>
            <a:graphicFrameLocks noChangeAspect="1"/>
          </p:cNvGraphicFramePr>
          <p:nvPr/>
        </p:nvGraphicFramePr>
        <p:xfrm>
          <a:off x="4377380" y="1711534"/>
          <a:ext cx="1554480" cy="410040"/>
        </p:xfrm>
        <a:graphic>
          <a:graphicData uri="http://schemas.openxmlformats.org/presentationml/2006/ole">
            <mc:AlternateContent xmlns:mc="http://schemas.openxmlformats.org/markup-compatibility/2006">
              <mc:Choice xmlns:v="urn:schemas-microsoft-com:vml" Requires="v">
                <p:oleObj name="Equation" r:id="rId4" imgW="914400" imgH="241200" progId="Equation.DSMT4">
                  <p:embed/>
                </p:oleObj>
              </mc:Choice>
              <mc:Fallback>
                <p:oleObj name="Equation" r:id="rId4" imgW="914400" imgH="241200" progId="Equation.DSMT4">
                  <p:embed/>
                  <p:pic>
                    <p:nvPicPr>
                      <p:cNvPr id="8" name="Αντικείμενο 5"/>
                      <p:cNvPicPr>
                        <a:picLocks noChangeAspect="1" noChangeArrowheads="1"/>
                      </p:cNvPicPr>
                      <p:nvPr/>
                    </p:nvPicPr>
                    <p:blipFill>
                      <a:blip r:embed="rId5"/>
                      <a:srcRect/>
                      <a:stretch>
                        <a:fillRect/>
                      </a:stretch>
                    </p:blipFill>
                    <p:spPr bwMode="auto">
                      <a:xfrm>
                        <a:off x="4377380" y="1711534"/>
                        <a:ext cx="1554480" cy="410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Αντικείμενο 3"/>
          <p:cNvGraphicFramePr>
            <a:graphicFrameLocks noChangeAspect="1"/>
          </p:cNvGraphicFramePr>
          <p:nvPr/>
        </p:nvGraphicFramePr>
        <p:xfrm>
          <a:off x="4377380" y="2841062"/>
          <a:ext cx="2460852" cy="733788"/>
        </p:xfrm>
        <a:graphic>
          <a:graphicData uri="http://schemas.openxmlformats.org/presentationml/2006/ole">
            <mc:AlternateContent xmlns:mc="http://schemas.openxmlformats.org/markup-compatibility/2006">
              <mc:Choice xmlns:v="urn:schemas-microsoft-com:vml" Requires="v">
                <p:oleObj name="Equation" r:id="rId6" imgW="1447560" imgH="431640" progId="Equation.DSMT4">
                  <p:embed/>
                </p:oleObj>
              </mc:Choice>
              <mc:Fallback>
                <p:oleObj name="Equation" r:id="rId6" imgW="1447560" imgH="431640" progId="Equation.DSMT4">
                  <p:embed/>
                  <p:pic>
                    <p:nvPicPr>
                      <p:cNvPr id="9" name="Αντικείμενο 3"/>
                      <p:cNvPicPr>
                        <a:picLocks noChangeAspect="1" noChangeArrowheads="1"/>
                      </p:cNvPicPr>
                      <p:nvPr/>
                    </p:nvPicPr>
                    <p:blipFill>
                      <a:blip r:embed="rId7"/>
                      <a:srcRect/>
                      <a:stretch>
                        <a:fillRect/>
                      </a:stretch>
                    </p:blipFill>
                    <p:spPr bwMode="auto">
                      <a:xfrm>
                        <a:off x="4377380" y="2841062"/>
                        <a:ext cx="2460852" cy="7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Αντικείμενο 6"/>
          <p:cNvGraphicFramePr>
            <a:graphicFrameLocks noChangeAspect="1"/>
          </p:cNvGraphicFramePr>
          <p:nvPr/>
        </p:nvGraphicFramePr>
        <p:xfrm>
          <a:off x="4183070" y="4462041"/>
          <a:ext cx="1943100" cy="777240"/>
        </p:xfrm>
        <a:graphic>
          <a:graphicData uri="http://schemas.openxmlformats.org/presentationml/2006/ole">
            <mc:AlternateContent xmlns:mc="http://schemas.openxmlformats.org/markup-compatibility/2006">
              <mc:Choice xmlns:v="urn:schemas-microsoft-com:vml" Requires="v">
                <p:oleObj name="Equation" r:id="rId8" imgW="1143000" imgH="457200" progId="Equation.DSMT4">
                  <p:embed/>
                </p:oleObj>
              </mc:Choice>
              <mc:Fallback>
                <p:oleObj name="Equation" r:id="rId8" imgW="1143000" imgH="457200" progId="Equation.DSMT4">
                  <p:embed/>
                  <p:pic>
                    <p:nvPicPr>
                      <p:cNvPr id="10" name="Αντικείμενο 6"/>
                      <p:cNvPicPr>
                        <a:picLocks noChangeAspect="1" noChangeArrowheads="1"/>
                      </p:cNvPicPr>
                      <p:nvPr/>
                    </p:nvPicPr>
                    <p:blipFill>
                      <a:blip r:embed="rId9"/>
                      <a:srcRect/>
                      <a:stretch>
                        <a:fillRect/>
                      </a:stretch>
                    </p:blipFill>
                    <p:spPr bwMode="auto">
                      <a:xfrm>
                        <a:off x="4183070" y="4462041"/>
                        <a:ext cx="1943100" cy="777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3006459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4708E3A-6E66-4410-92B1-FA16A2C1ED56}"/>
                  </a:ext>
                </a:extLst>
              </p:cNvPr>
              <p:cNvSpPr txBox="1"/>
              <p:nvPr/>
            </p:nvSpPr>
            <p:spPr>
              <a:xfrm>
                <a:off x="1157256" y="1173759"/>
                <a:ext cx="9649072" cy="2862322"/>
              </a:xfrm>
              <a:prstGeom prst="rect">
                <a:avLst/>
              </a:prstGeom>
              <a:noFill/>
            </p:spPr>
            <p:txBody>
              <a:bodyPr wrap="square" rtlCol="0">
                <a:spAutoFit/>
              </a:bodyPr>
              <a:lstStyle/>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Το F-μέτρο είναι ο αρμονικός μέσος των τιμών ακρίβειας και ανάκλησης για κάθε συστάδα </a:t>
                </a:r>
                <a14:m>
                  <m:oMath xmlns:m="http://schemas.openxmlformats.org/officeDocument/2006/math">
                    <m:sSub>
                      <m:sSubPr>
                        <m:ctrlPr>
                          <a:rPr lang="el-GR"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𝐶</m:t>
                        </m:r>
                      </m:e>
                      <m:sub>
                        <m:r>
                          <a:rPr lang="en-US" i="1">
                            <a:solidFill>
                              <a:schemeClr val="tx2"/>
                            </a:solidFill>
                            <a:latin typeface="Cambria Math" panose="02040503050406030204" pitchFamily="18" charset="0"/>
                          </a:rPr>
                          <m:t>𝑖</m:t>
                        </m:r>
                      </m:sub>
                    </m:sSub>
                  </m:oMath>
                </a14:m>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Το F-μέτρο για τη συσταδοποίηση </a:t>
                </a:r>
                <a:r>
                  <a:rPr lang="en-US" dirty="0">
                    <a:solidFill>
                      <a:schemeClr val="tx2"/>
                    </a:solidFill>
                    <a:latin typeface="Garamond" panose="02020404030301010803" pitchFamily="18" charset="0"/>
                  </a:rPr>
                  <a:t>C</a:t>
                </a:r>
                <a:r>
                  <a:rPr lang="el-GR" dirty="0">
                    <a:solidFill>
                      <a:schemeClr val="tx2"/>
                    </a:solidFill>
                    <a:latin typeface="Garamond" panose="02020404030301010803" pitchFamily="18" charset="0"/>
                  </a:rPr>
                  <a:t> είναι ο μέσος των τιμών του F-μέτρου ανά συστάδα</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mc:Choice>
        <mc:Fallback xmlns="">
          <p:sp>
            <p:nvSpPr>
              <p:cNvPr id="3" name="TextBox 2">
                <a:extLst>
                  <a:ext uri="{FF2B5EF4-FFF2-40B4-BE49-F238E27FC236}">
                    <a16:creationId xmlns:a16="http://schemas.microsoft.com/office/drawing/2014/main" id="{E4708E3A-6E66-4410-92B1-FA16A2C1ED56}"/>
                  </a:ext>
                </a:extLst>
              </p:cNvPr>
              <p:cNvSpPr txBox="1">
                <a:spLocks noRot="1" noChangeAspect="1" noMove="1" noResize="1" noEditPoints="1" noAdjustHandles="1" noChangeArrowheads="1" noChangeShapeType="1" noTextEdit="1"/>
              </p:cNvSpPr>
              <p:nvPr/>
            </p:nvSpPr>
            <p:spPr>
              <a:xfrm>
                <a:off x="1157256" y="1173759"/>
                <a:ext cx="9649072" cy="2862322"/>
              </a:xfrm>
              <a:prstGeom prst="rect">
                <a:avLst/>
              </a:prstGeom>
              <a:blipFill>
                <a:blip r:embed="rId3"/>
                <a:stretch>
                  <a:fillRect l="-442" t="-1066"/>
                </a:stretch>
              </a:blipFill>
            </p:spPr>
            <p:txBody>
              <a:bodyPr/>
              <a:lstStyle/>
              <a:p>
                <a:r>
                  <a:rPr lang="el-GR">
                    <a:noFill/>
                  </a:rPr>
                  <a:t> </a:t>
                </a:r>
              </a:p>
            </p:txBody>
          </p:sp>
        </mc:Fallback>
      </mc:AlternateContent>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125860" y="375629"/>
            <a:ext cx="9577064" cy="646331"/>
          </a:xfrm>
          <a:prstGeom prst="rect">
            <a:avLst/>
          </a:prstGeom>
          <a:noFill/>
        </p:spPr>
        <p:txBody>
          <a:bodyPr wrap="square" rtlCol="0" anchor="ctr">
            <a:spAutoFit/>
          </a:bodyPr>
          <a:lstStyle/>
          <a:p>
            <a:r>
              <a:rPr lang="el-GR" sz="3600" dirty="0">
                <a:effectLst>
                  <a:outerShdw blurRad="38100" dist="38100" dir="2700000" algn="tl">
                    <a:srgbClr val="000000">
                      <a:alpha val="43137"/>
                    </a:srgbClr>
                  </a:outerShdw>
                </a:effectLst>
                <a:latin typeface="Garamond" panose="02020404030301010803" pitchFamily="18" charset="0"/>
              </a:rPr>
              <a:t>Μέτρα που βασίζονται στο ταίριασμα: F-μέτρο</a:t>
            </a:r>
          </a:p>
        </p:txBody>
      </p:sp>
      <p:graphicFrame>
        <p:nvGraphicFramePr>
          <p:cNvPr id="11" name="Αντικείμενο 4"/>
          <p:cNvGraphicFramePr>
            <a:graphicFrameLocks noChangeAspect="1"/>
          </p:cNvGraphicFramePr>
          <p:nvPr/>
        </p:nvGraphicFramePr>
        <p:xfrm>
          <a:off x="3358108" y="1963759"/>
          <a:ext cx="4470336" cy="975168"/>
        </p:xfrm>
        <a:graphic>
          <a:graphicData uri="http://schemas.openxmlformats.org/presentationml/2006/ole">
            <mc:AlternateContent xmlns:mc="http://schemas.openxmlformats.org/markup-compatibility/2006">
              <mc:Choice xmlns:v="urn:schemas-microsoft-com:vml" Requires="v">
                <p:oleObj name="Equation" r:id="rId4" imgW="2793960" imgH="609480" progId="Equation.DSMT4">
                  <p:embed/>
                </p:oleObj>
              </mc:Choice>
              <mc:Fallback>
                <p:oleObj name="Equation" r:id="rId4" imgW="2793960" imgH="609480" progId="Equation.DSMT4">
                  <p:embed/>
                  <p:pic>
                    <p:nvPicPr>
                      <p:cNvPr id="11" name="Αντικείμενο 4"/>
                      <p:cNvPicPr>
                        <a:picLocks noChangeAspect="1" noChangeArrowheads="1"/>
                      </p:cNvPicPr>
                      <p:nvPr/>
                    </p:nvPicPr>
                    <p:blipFill>
                      <a:blip r:embed="rId5"/>
                      <a:srcRect/>
                      <a:stretch>
                        <a:fillRect/>
                      </a:stretch>
                    </p:blipFill>
                    <p:spPr bwMode="auto">
                      <a:xfrm>
                        <a:off x="3358108" y="1963759"/>
                        <a:ext cx="4470336" cy="975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Αντικείμενο 8"/>
          <p:cNvGraphicFramePr>
            <a:graphicFrameLocks noChangeAspect="1"/>
          </p:cNvGraphicFramePr>
          <p:nvPr/>
        </p:nvGraphicFramePr>
        <p:xfrm>
          <a:off x="4726260" y="4111581"/>
          <a:ext cx="1100988" cy="690336"/>
        </p:xfrm>
        <a:graphic>
          <a:graphicData uri="http://schemas.openxmlformats.org/presentationml/2006/ole">
            <mc:AlternateContent xmlns:mc="http://schemas.openxmlformats.org/markup-compatibility/2006">
              <mc:Choice xmlns:v="urn:schemas-microsoft-com:vml" Requires="v">
                <p:oleObj name="Equation" r:id="rId6" imgW="647640" imgH="406080" progId="Equation.DSMT4">
                  <p:embed/>
                </p:oleObj>
              </mc:Choice>
              <mc:Fallback>
                <p:oleObj name="Equation" r:id="rId6" imgW="647640" imgH="406080" progId="Equation.DSMT4">
                  <p:embed/>
                  <p:pic>
                    <p:nvPicPr>
                      <p:cNvPr id="12" name="Αντικείμενο 8"/>
                      <p:cNvPicPr>
                        <a:picLocks noChangeAspect="1" noChangeArrowheads="1"/>
                      </p:cNvPicPr>
                      <p:nvPr/>
                    </p:nvPicPr>
                    <p:blipFill>
                      <a:blip r:embed="rId7"/>
                      <a:srcRect/>
                      <a:stretch>
                        <a:fillRect/>
                      </a:stretch>
                    </p:blipFill>
                    <p:spPr bwMode="auto">
                      <a:xfrm>
                        <a:off x="4726260" y="4111581"/>
                        <a:ext cx="1100988" cy="690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8" name="Straight Arrow Connector 7">
            <a:extLst>
              <a:ext uri="{FF2B5EF4-FFF2-40B4-BE49-F238E27FC236}">
                <a16:creationId xmlns:a16="http://schemas.microsoft.com/office/drawing/2014/main" id="{AB3BEBB4-56FA-4E37-8B21-519B1DEAA5CF}"/>
              </a:ext>
            </a:extLst>
          </p:cNvPr>
          <p:cNvCxnSpPr/>
          <p:nvPr/>
        </p:nvCxnSpPr>
        <p:spPr>
          <a:xfrm flipV="1">
            <a:off x="6094412" y="2780928"/>
            <a:ext cx="0" cy="10081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23510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708E3A-6E66-4410-92B1-FA16A2C1ED56}"/>
              </a:ext>
            </a:extLst>
          </p:cNvPr>
          <p:cNvSpPr txBox="1"/>
          <p:nvPr/>
        </p:nvSpPr>
        <p:spPr>
          <a:xfrm>
            <a:off x="1125860" y="1176631"/>
            <a:ext cx="9649072" cy="4247317"/>
          </a:xfrm>
          <a:prstGeom prst="rect">
            <a:avLst/>
          </a:prstGeom>
          <a:noFill/>
        </p:spPr>
        <p:txBody>
          <a:bodyPr wrap="square" rtlCol="0">
            <a:spAutoFit/>
          </a:bodyPr>
          <a:lstStyle/>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n-US" dirty="0">
              <a:solidFill>
                <a:schemeClr val="tx2"/>
              </a:solidFill>
              <a:latin typeface="Garamond" panose="02020404030301010803" pitchFamily="18" charset="0"/>
            </a:endParaRPr>
          </a:p>
          <a:p>
            <a:pPr marL="342900" indent="-342900" algn="just">
              <a:buFont typeface="Garamond" panose="02020404030301010803" pitchFamily="18" charset="0"/>
              <a:buChar char="–"/>
            </a:pPr>
            <a:r>
              <a:rPr lang="el-GR" dirty="0">
                <a:solidFill>
                  <a:schemeClr val="tx2"/>
                </a:solidFill>
                <a:latin typeface="Garamond" panose="02020404030301010803" pitchFamily="18" charset="0"/>
              </a:rPr>
              <a:t>Πίνακας συνάφειας:</a:t>
            </a: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a:p>
            <a:pPr marL="342900" indent="-342900" algn="just">
              <a:buFont typeface="Garamond" panose="02020404030301010803" pitchFamily="18" charset="0"/>
              <a:buChar char="–"/>
            </a:pPr>
            <a:endParaRPr lang="el-GR" dirty="0">
              <a:solidFill>
                <a:schemeClr val="tx2"/>
              </a:solidFill>
              <a:latin typeface="Garamond" panose="02020404030301010803" pitchFamily="18" charset="0"/>
            </a:endParaRPr>
          </a:p>
        </p:txBody>
      </p:sp>
      <p:cxnSp>
        <p:nvCxnSpPr>
          <p:cNvPr id="5" name="Straight Connector 4">
            <a:extLst>
              <a:ext uri="{FF2B5EF4-FFF2-40B4-BE49-F238E27FC236}">
                <a16:creationId xmlns:a16="http://schemas.microsoft.com/office/drawing/2014/main" id="{9B171FFF-AB04-4EC9-9D27-B036A86D3156}"/>
              </a:ext>
            </a:extLst>
          </p:cNvPr>
          <p:cNvCxnSpPr/>
          <p:nvPr/>
        </p:nvCxnSpPr>
        <p:spPr>
          <a:xfrm>
            <a:off x="1125860" y="1030089"/>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4212FD-B564-44EA-93B8-1C5B57B346C3}"/>
              </a:ext>
            </a:extLst>
          </p:cNvPr>
          <p:cNvCxnSpPr/>
          <p:nvPr/>
        </p:nvCxnSpPr>
        <p:spPr>
          <a:xfrm>
            <a:off x="1090924" y="332656"/>
            <a:ext cx="961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BAE21B-F77F-4846-BF1D-F353A20977D0}"/>
              </a:ext>
            </a:extLst>
          </p:cNvPr>
          <p:cNvSpPr txBox="1"/>
          <p:nvPr/>
        </p:nvSpPr>
        <p:spPr>
          <a:xfrm>
            <a:off x="1125860" y="375629"/>
            <a:ext cx="9577064" cy="646331"/>
          </a:xfrm>
          <a:prstGeom prst="rect">
            <a:avLst/>
          </a:prstGeom>
          <a:noFill/>
        </p:spPr>
        <p:txBody>
          <a:bodyPr wrap="square" rtlCol="0" anchor="ctr">
            <a:spAutoFit/>
          </a:bodyPr>
          <a:lstStyle/>
          <a:p>
            <a:r>
              <a:rPr lang="el-GR" sz="3600" dirty="0">
                <a:effectLst>
                  <a:outerShdw blurRad="38100" dist="38100" dir="2700000" algn="tl">
                    <a:srgbClr val="000000">
                      <a:alpha val="43137"/>
                    </a:srgbClr>
                  </a:outerShdw>
                </a:effectLst>
                <a:latin typeface="Garamond" panose="02020404030301010803" pitchFamily="18" charset="0"/>
              </a:rPr>
              <a:t>Αλγόριθμος K</a:t>
            </a:r>
            <a:r>
              <a:rPr lang="en-US" sz="3600" dirty="0">
                <a:effectLst>
                  <a:outerShdw blurRad="38100" dist="38100" dir="2700000" algn="tl">
                    <a:srgbClr val="000000">
                      <a:alpha val="43137"/>
                    </a:srgbClr>
                  </a:outerShdw>
                </a:effectLst>
                <a:latin typeface="Garamond" panose="02020404030301010803" pitchFamily="18" charset="0"/>
              </a:rPr>
              <a:t>-means</a:t>
            </a:r>
            <a:endParaRPr lang="el-GR" sz="3600" dirty="0">
              <a:effectLst>
                <a:outerShdw blurRad="38100" dist="38100" dir="2700000" algn="tl">
                  <a:srgbClr val="000000">
                    <a:alpha val="43137"/>
                  </a:srgbClr>
                </a:outerShdw>
              </a:effectLst>
              <a:latin typeface="Garamond" panose="02020404030301010803" pitchFamily="18" charset="0"/>
            </a:endParaRPr>
          </a:p>
        </p:txBody>
      </p:sp>
      <p:grpSp>
        <p:nvGrpSpPr>
          <p:cNvPr id="8" name="Ομάδα 9"/>
          <p:cNvGrpSpPr/>
          <p:nvPr/>
        </p:nvGrpSpPr>
        <p:grpSpPr>
          <a:xfrm>
            <a:off x="4034596" y="1277010"/>
            <a:ext cx="3724656" cy="2405360"/>
            <a:chOff x="2590800" y="1415047"/>
            <a:chExt cx="3724656" cy="2405360"/>
          </a:xfrm>
        </p:grpSpPr>
        <p:pic>
          <p:nvPicPr>
            <p:cNvPr id="9" name="Εικόνα 4"/>
            <p:cNvPicPr>
              <a:picLocks noChangeAspect="1"/>
            </p:cNvPicPr>
            <p:nvPr/>
          </p:nvPicPr>
          <p:blipFill rotWithShape="1">
            <a:blip r:embed="rId2"/>
            <a:srcRect b="48723"/>
            <a:stretch/>
          </p:blipFill>
          <p:spPr>
            <a:xfrm>
              <a:off x="2590800" y="1415047"/>
              <a:ext cx="3724656" cy="2405360"/>
            </a:xfrm>
            <a:prstGeom prst="rect">
              <a:avLst/>
            </a:prstGeom>
          </p:spPr>
        </p:pic>
        <p:sp>
          <p:nvSpPr>
            <p:cNvPr id="10" name="Ορθογώνιο 5"/>
            <p:cNvSpPr/>
            <p:nvPr/>
          </p:nvSpPr>
          <p:spPr>
            <a:xfrm>
              <a:off x="2827090" y="3711411"/>
              <a:ext cx="271217" cy="1089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graphicFrame>
        <p:nvGraphicFramePr>
          <p:cNvPr id="11" name="Πίνακας 6"/>
          <p:cNvGraphicFramePr>
            <a:graphicFrameLocks noGrp="1"/>
          </p:cNvGraphicFramePr>
          <p:nvPr>
            <p:extLst>
              <p:ext uri="{D42A27DB-BD31-4B8C-83A1-F6EECF244321}">
                <p14:modId xmlns:p14="http://schemas.microsoft.com/office/powerpoint/2010/main" val="4239499717"/>
              </p:ext>
            </p:extLst>
          </p:nvPr>
        </p:nvGraphicFramePr>
        <p:xfrm>
          <a:off x="2782044" y="4293096"/>
          <a:ext cx="5974524" cy="1728192"/>
        </p:xfrm>
        <a:graphic>
          <a:graphicData uri="http://schemas.openxmlformats.org/drawingml/2006/table">
            <a:tbl>
              <a:tblPr firstRow="1" firstCol="1" bandRow="1"/>
              <a:tblGrid>
                <a:gridCol w="1456372">
                  <a:extLst>
                    <a:ext uri="{9D8B030D-6E8A-4147-A177-3AD203B41FA5}">
                      <a16:colId xmlns:a16="http://schemas.microsoft.com/office/drawing/2014/main" val="20000"/>
                    </a:ext>
                  </a:extLst>
                </a:gridCol>
                <a:gridCol w="1091248">
                  <a:extLst>
                    <a:ext uri="{9D8B030D-6E8A-4147-A177-3AD203B41FA5}">
                      <a16:colId xmlns:a16="http://schemas.microsoft.com/office/drawing/2014/main" val="20001"/>
                    </a:ext>
                  </a:extLst>
                </a:gridCol>
                <a:gridCol w="1365186">
                  <a:extLst>
                    <a:ext uri="{9D8B030D-6E8A-4147-A177-3AD203B41FA5}">
                      <a16:colId xmlns:a16="http://schemas.microsoft.com/office/drawing/2014/main" val="20002"/>
                    </a:ext>
                  </a:extLst>
                </a:gridCol>
                <a:gridCol w="1251458">
                  <a:extLst>
                    <a:ext uri="{9D8B030D-6E8A-4147-A177-3AD203B41FA5}">
                      <a16:colId xmlns:a16="http://schemas.microsoft.com/office/drawing/2014/main" val="20003"/>
                    </a:ext>
                  </a:extLst>
                </a:gridCol>
                <a:gridCol w="810260">
                  <a:extLst>
                    <a:ext uri="{9D8B030D-6E8A-4147-A177-3AD203B41FA5}">
                      <a16:colId xmlns:a16="http://schemas.microsoft.com/office/drawing/2014/main" val="20004"/>
                    </a:ext>
                  </a:extLst>
                </a:gridCol>
              </a:tblGrid>
              <a:tr h="288000">
                <a:tc>
                  <a:txBody>
                    <a:bodyPr/>
                    <a:lstStyle/>
                    <a:p>
                      <a:pPr algn="ctr">
                        <a:lnSpc>
                          <a:spcPts val="1260"/>
                        </a:lnSpc>
                        <a:spcAft>
                          <a:spcPts val="0"/>
                        </a:spcAft>
                      </a:pPr>
                      <a:r>
                        <a:rPr lang="el-GR" sz="1600" dirty="0">
                          <a:effectLst/>
                          <a:latin typeface="Garamond" panose="02020404030301010803" pitchFamily="18" charset="0"/>
                          <a:ea typeface="Times New Roman"/>
                        </a:rPr>
                        <a:t> </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Calibri"/>
                          <a:cs typeface="Times New Roman"/>
                        </a:rPr>
                        <a:t>iris</a:t>
                      </a:r>
                      <a:r>
                        <a:rPr lang="el-GR" sz="1600" dirty="0">
                          <a:effectLst/>
                          <a:latin typeface="Garamond" panose="02020404030301010803" pitchFamily="18" charset="0"/>
                          <a:ea typeface="Calibri"/>
                          <a:cs typeface="Times New Roman"/>
                        </a:rPr>
                        <a:t>-</a:t>
                      </a:r>
                      <a:r>
                        <a:rPr lang="el-GR" sz="1600" dirty="0" err="1">
                          <a:effectLst/>
                          <a:latin typeface="Garamond" panose="02020404030301010803" pitchFamily="18" charset="0"/>
                          <a:ea typeface="Calibri"/>
                          <a:cs typeface="Times New Roman"/>
                        </a:rPr>
                        <a:t>setosa</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Times New Roman"/>
                          <a:cs typeface="Times New Roman"/>
                        </a:rPr>
                        <a:t>iris</a:t>
                      </a:r>
                      <a:r>
                        <a:rPr lang="el-GR" sz="1600" dirty="0">
                          <a:effectLst/>
                          <a:latin typeface="Garamond" panose="02020404030301010803" pitchFamily="18" charset="0"/>
                          <a:ea typeface="Times New Roman"/>
                          <a:cs typeface="Times New Roman"/>
                        </a:rPr>
                        <a:t>-</a:t>
                      </a:r>
                      <a:r>
                        <a:rPr lang="el-GR" sz="1600" dirty="0" err="1">
                          <a:effectLst/>
                          <a:latin typeface="Garamond" panose="02020404030301010803" pitchFamily="18" charset="0"/>
                          <a:ea typeface="Times New Roman"/>
                          <a:cs typeface="Times New Roman"/>
                        </a:rPr>
                        <a:t>versicolor</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dirty="0" err="1">
                          <a:effectLst/>
                          <a:latin typeface="Garamond" panose="02020404030301010803" pitchFamily="18" charset="0"/>
                          <a:ea typeface="Calibri"/>
                          <a:cs typeface="Times New Roman"/>
                        </a:rPr>
                        <a:t>iris</a:t>
                      </a:r>
                      <a:r>
                        <a:rPr lang="el-GR" sz="1600" dirty="0">
                          <a:effectLst/>
                          <a:latin typeface="Garamond" panose="02020404030301010803" pitchFamily="18" charset="0"/>
                          <a:ea typeface="Calibri"/>
                          <a:cs typeface="Times New Roman"/>
                        </a:rPr>
                        <a:t>-</a:t>
                      </a:r>
                      <a:r>
                        <a:rPr lang="el-GR" sz="1600" dirty="0" err="1">
                          <a:effectLst/>
                          <a:latin typeface="Garamond" panose="02020404030301010803" pitchFamily="18" charset="0"/>
                          <a:ea typeface="Calibri"/>
                          <a:cs typeface="Times New Roman"/>
                        </a:rPr>
                        <a:t>virginica</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 </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 </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l-GR" sz="1600" baseline="-25000" dirty="0">
                          <a:effectLst/>
                          <a:latin typeface="Garamond" panose="02020404030301010803" pitchFamily="18" charset="0"/>
                          <a:ea typeface="Times New Roman"/>
                        </a:rPr>
                        <a:t>1</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n-US" sz="1600" baseline="-25000" dirty="0">
                          <a:effectLst/>
                          <a:latin typeface="Garamond" panose="02020404030301010803" pitchFamily="18" charset="0"/>
                          <a:ea typeface="Times New Roman"/>
                        </a:rPr>
                        <a:t>2</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T</a:t>
                      </a:r>
                      <a:r>
                        <a:rPr lang="en-US" sz="1600" baseline="-25000" dirty="0">
                          <a:effectLst/>
                          <a:latin typeface="Garamond" panose="02020404030301010803" pitchFamily="18" charset="0"/>
                          <a:ea typeface="Times New Roman"/>
                        </a:rPr>
                        <a:t>3</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err="1">
                          <a:effectLst/>
                          <a:latin typeface="Garamond" panose="02020404030301010803" pitchFamily="18" charset="0"/>
                          <a:ea typeface="Times New Roman"/>
                        </a:rPr>
                        <a:t>n</a:t>
                      </a:r>
                      <a:r>
                        <a:rPr lang="el-GR" sz="1600" i="1" baseline="-25000" dirty="0" err="1">
                          <a:effectLst/>
                          <a:latin typeface="Garamond" panose="02020404030301010803" pitchFamily="18" charset="0"/>
                          <a:ea typeface="Times New Roman"/>
                        </a:rPr>
                        <a:t>i</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1</a:t>
                      </a:r>
                      <a:r>
                        <a:rPr lang="el-GR" sz="1600" dirty="0">
                          <a:effectLst/>
                          <a:latin typeface="Garamond" panose="02020404030301010803" pitchFamily="18" charset="0"/>
                          <a:ea typeface="Times New Roman"/>
                        </a:rPr>
                        <a:t> (τετράγωνα)</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47</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14</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61</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2</a:t>
                      </a:r>
                      <a:r>
                        <a:rPr lang="el-GR" sz="1600" dirty="0">
                          <a:effectLst/>
                          <a:latin typeface="Garamond" panose="02020404030301010803" pitchFamily="18" charset="0"/>
                          <a:ea typeface="Times New Roman"/>
                        </a:rPr>
                        <a:t> (κύκλοι)</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288000">
                <a:tc>
                  <a:txBody>
                    <a:bodyPr/>
                    <a:lstStyle/>
                    <a:p>
                      <a:pPr algn="ctr">
                        <a:lnSpc>
                          <a:spcPts val="1260"/>
                        </a:lnSpc>
                        <a:spcAft>
                          <a:spcPts val="0"/>
                        </a:spcAft>
                      </a:pPr>
                      <a:r>
                        <a:rPr lang="el-GR" sz="1600" i="1" dirty="0">
                          <a:effectLst/>
                          <a:latin typeface="Garamond" panose="02020404030301010803" pitchFamily="18" charset="0"/>
                          <a:ea typeface="Times New Roman"/>
                        </a:rPr>
                        <a:t>C</a:t>
                      </a:r>
                      <a:r>
                        <a:rPr lang="el-GR" sz="1600" baseline="-25000" dirty="0">
                          <a:effectLst/>
                          <a:latin typeface="Garamond" panose="02020404030301010803" pitchFamily="18" charset="0"/>
                          <a:ea typeface="Times New Roman"/>
                        </a:rPr>
                        <a:t>3</a:t>
                      </a:r>
                      <a:r>
                        <a:rPr lang="el-GR" sz="1600" dirty="0">
                          <a:effectLst/>
                          <a:latin typeface="Garamond" panose="02020404030301010803" pitchFamily="18" charset="0"/>
                          <a:ea typeface="Times New Roman"/>
                        </a:rPr>
                        <a:t> (τρίγωνα)</a:t>
                      </a: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3</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36</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39</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88192">
                <a:tc>
                  <a:txBody>
                    <a:bodyPr/>
                    <a:lstStyle/>
                    <a:p>
                      <a:pPr algn="ctr">
                        <a:lnSpc>
                          <a:spcPts val="1260"/>
                        </a:lnSpc>
                        <a:spcAft>
                          <a:spcPts val="0"/>
                        </a:spcAft>
                      </a:pPr>
                      <a:r>
                        <a:rPr lang="el-GR" sz="1600" i="1" dirty="0" err="1">
                          <a:effectLst/>
                          <a:latin typeface="Garamond" panose="02020404030301010803" pitchFamily="18" charset="0"/>
                          <a:ea typeface="Times New Roman"/>
                        </a:rPr>
                        <a:t>m</a:t>
                      </a:r>
                      <a:r>
                        <a:rPr lang="el-GR" sz="1600" i="1" baseline="-25000" dirty="0" err="1">
                          <a:effectLst/>
                          <a:latin typeface="Garamond" panose="02020404030301010803" pitchFamily="18" charset="0"/>
                          <a:ea typeface="Times New Roman"/>
                        </a:rPr>
                        <a:t>j</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n-US" sz="1600" dirty="0">
                          <a:effectLst/>
                          <a:latin typeface="Garamond" panose="02020404030301010803" pitchFamily="18" charset="0"/>
                          <a:ea typeface="Times New Roman"/>
                        </a:rPr>
                        <a:t>50</a:t>
                      </a:r>
                      <a:endParaRPr lang="el-GR" sz="1600" dirty="0">
                        <a:effectLst/>
                        <a:latin typeface="Garamond" panose="02020404030301010803" pitchFamily="18" charset="0"/>
                        <a:ea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60"/>
                        </a:lnSpc>
                        <a:spcAft>
                          <a:spcPts val="0"/>
                        </a:spcAft>
                      </a:pPr>
                      <a:r>
                        <a:rPr lang="el-GR" sz="1600" i="1" dirty="0">
                          <a:effectLst/>
                          <a:latin typeface="Garamond" panose="02020404030301010803" pitchFamily="18" charset="0"/>
                          <a:ea typeface="Times New Roman"/>
                        </a:rPr>
                        <a:t>n </a:t>
                      </a:r>
                      <a:r>
                        <a:rPr lang="el-GR" sz="1600" dirty="0">
                          <a:effectLst/>
                          <a:latin typeface="Garamond" panose="02020404030301010803" pitchFamily="18" charset="0"/>
                          <a:ea typeface="Times New Roman"/>
                        </a:rPr>
                        <a:t>= 150</a:t>
                      </a: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bl>
          </a:graphicData>
        </a:graphic>
      </p:graphicFrame>
      <p:sp>
        <p:nvSpPr>
          <p:cNvPr id="2" name="Rectangle 1"/>
          <p:cNvSpPr/>
          <p:nvPr/>
        </p:nvSpPr>
        <p:spPr>
          <a:xfrm>
            <a:off x="4078188" y="6309320"/>
            <a:ext cx="3179268" cy="369332"/>
          </a:xfrm>
          <a:prstGeom prst="rect">
            <a:avLst/>
          </a:prstGeom>
        </p:spPr>
        <p:txBody>
          <a:bodyPr wrap="none">
            <a:spAutoFit/>
          </a:bodyPr>
          <a:lstStyle/>
          <a:p>
            <a:r>
              <a:rPr lang="en-US" dirty="0">
                <a:solidFill>
                  <a:prstClr val="black"/>
                </a:solidFill>
                <a:latin typeface="Garamond" panose="02020404030301010803" pitchFamily="18" charset="0"/>
              </a:rPr>
              <a:t>purity = ???, match = ???, F = ???</a:t>
            </a:r>
            <a:endParaRPr lang="el-GR" dirty="0">
              <a:latin typeface="Garamond" panose="02020404030301010803" pitchFamily="18" charset="0"/>
            </a:endParaRPr>
          </a:p>
        </p:txBody>
      </p:sp>
    </p:spTree>
    <p:extLst>
      <p:ext uri="{BB962C8B-B14F-4D97-AF65-F5344CB8AC3E}">
        <p14:creationId xmlns:p14="http://schemas.microsoft.com/office/powerpoint/2010/main" val="42075371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Math 16x9">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th education presentation with Pi  (widescreen).potx" id="{DF132673-7A8C-4FB7-A35E-0123B6C0D98B}" vid="{CCAAB50D-2EF2-4925-80C2-C83131AE58AC}"/>
    </a:ext>
  </a:extLst>
</a:theme>
</file>

<file path=ppt/theme/theme2.xml><?xml version="1.0" encoding="utf-8"?>
<a:theme xmlns:a="http://schemas.openxmlformats.org/drawingml/2006/main" name="Office Theme">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2110</TotalTime>
  <Words>2054</Words>
  <Application>Microsoft Office PowerPoint</Application>
  <PresentationFormat>Custom</PresentationFormat>
  <Paragraphs>487</Paragraphs>
  <Slides>24</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3" baseType="lpstr">
      <vt:lpstr>Arial</vt:lpstr>
      <vt:lpstr>Cambria</vt:lpstr>
      <vt:lpstr>Cambria Math</vt:lpstr>
      <vt:lpstr>Euphemia</vt:lpstr>
      <vt:lpstr>Gabriola</vt:lpstr>
      <vt:lpstr>Garamond</vt:lpstr>
      <vt:lpstr>Wingdings</vt:lpstr>
      <vt:lpstr>Math 16x9</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e-mashine</cp:lastModifiedBy>
  <cp:revision>171</cp:revision>
  <dcterms:created xsi:type="dcterms:W3CDTF">2017-11-18T11:50:23Z</dcterms:created>
  <dcterms:modified xsi:type="dcterms:W3CDTF">2025-12-09T05:34:06Z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